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27"/>
  </p:notesMasterIdLst>
  <p:handoutMasterIdLst>
    <p:handoutMasterId r:id="rId28"/>
  </p:handoutMasterIdLst>
  <p:sldIdLst>
    <p:sldId id="273" r:id="rId7"/>
    <p:sldId id="261" r:id="rId8"/>
    <p:sldId id="279" r:id="rId9"/>
    <p:sldId id="278" r:id="rId10"/>
    <p:sldId id="289" r:id="rId11"/>
    <p:sldId id="266" r:id="rId12"/>
    <p:sldId id="262" r:id="rId13"/>
    <p:sldId id="287" r:id="rId14"/>
    <p:sldId id="268" r:id="rId15"/>
    <p:sldId id="281" r:id="rId16"/>
    <p:sldId id="288" r:id="rId17"/>
    <p:sldId id="284" r:id="rId18"/>
    <p:sldId id="282" r:id="rId19"/>
    <p:sldId id="285" r:id="rId20"/>
    <p:sldId id="283" r:id="rId21"/>
    <p:sldId id="286" r:id="rId22"/>
    <p:sldId id="280" r:id="rId23"/>
    <p:sldId id="271" r:id="rId24"/>
    <p:sldId id="277" r:id="rId25"/>
    <p:sldId id="290" r:id="rId26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8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39108-1C20-F9EE-E408-A2846A9DC8C3}" v="15" dt="2022-06-28T13:50:23.769"/>
    <p1510:client id="{84320AB8-0AFF-42E3-A027-E060B5BBF3D1}" v="38" dt="2022-06-28T14:55:05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96" y="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021D2-1B11-E64D-817E-86D37CEC8E09}" type="datetimeFigureOut">
              <a:rPr lang="nl-NL" smtClean="0"/>
              <a:t>28-6-2022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B9A1E-D4CC-AC4A-803F-3930C58950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620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829BA-A3D4-4546-BD50-6D457109E4D5}" type="datetimeFigureOut">
              <a:rPr lang="nl-NL" smtClean="0"/>
              <a:t>28-6-2022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CDAC-7971-0C45-A69C-13D684DAEB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396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711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89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781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372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37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721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43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BCDAC-7971-0C45-A69C-13D684DAEB4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32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15600" y="948668"/>
            <a:ext cx="5897156" cy="90492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615600" y="1853597"/>
            <a:ext cx="3368444" cy="60738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fld id="{E503C3BB-AB5A-F742-A3B0-9073B1E9692E}" type="datetime3">
              <a:rPr lang="nl-NL" smtClean="0"/>
              <a:t>27/11/20</a:t>
            </a:fld>
            <a:endParaRPr lang="nl-NL" dirty="0"/>
          </a:p>
        </p:txBody>
      </p:sp>
      <p:pic>
        <p:nvPicPr>
          <p:cNvPr id="4" name="Picture 2" descr="O:\6_projecten\Water_in_Balans\A3_Communicatie\stempels - logo\WiB_logo_FC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79" y="752475"/>
            <a:ext cx="1319645" cy="12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5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28712" y="1350001"/>
            <a:ext cx="8146800" cy="904928"/>
          </a:xfrm>
        </p:spPr>
        <p:txBody>
          <a:bodyPr>
            <a:noAutofit/>
          </a:bodyPr>
          <a:lstStyle>
            <a:lvl1pPr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te maken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528712" y="2193472"/>
            <a:ext cx="8146800" cy="72299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fld id="{8C1D7AE4-19C3-4C40-A726-AD1FBE45F4EE}" type="datetime3">
              <a:rPr lang="nl-NL" smtClean="0"/>
              <a:t>27/11/20</a:t>
            </a:fld>
            <a:endParaRPr lang="nl-NL" dirty="0"/>
          </a:p>
        </p:txBody>
      </p:sp>
      <p:pic>
        <p:nvPicPr>
          <p:cNvPr id="4" name="Picture 2" descr="O:\6_projecten\Water_in_Balans\A3_Communicatie\stempels - logo\WiB_logo_FC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4001267"/>
            <a:ext cx="1152523" cy="112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0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WL_PPT_balk 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988"/>
            <a:ext cx="9144000" cy="66751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73864" y="4191279"/>
            <a:ext cx="2133600" cy="273844"/>
          </a:xfrm>
        </p:spPr>
        <p:txBody>
          <a:bodyPr/>
          <a:lstStyle/>
          <a:p>
            <a:fld id="{3A95D4FF-9584-5240-A6A6-852EA4EE9CC8}" type="datetime1">
              <a:rPr lang="nl-NL" smtClean="0"/>
              <a:t>28-6-2022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4191279"/>
            <a:ext cx="2895600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49172"/>
            <a:ext cx="2133600" cy="273844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29801795-F0B0-8C4B-BBC0-EAE379847CA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Picture 2" descr="O:\6_projecten\Water_in_Balans\A3_Communicatie\stempels - logo\WiB_logo_FC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354" y="0"/>
            <a:ext cx="1319645" cy="12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2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WL_PPT_balk 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988"/>
            <a:ext cx="9144000" cy="66751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3865" y="404999"/>
            <a:ext cx="3705675" cy="3917537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49172"/>
            <a:ext cx="2133600" cy="273844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29801795-F0B0-8C4B-BBC0-EAE379847CA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607663" y="404813"/>
            <a:ext cx="4079138" cy="39177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414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WL_PPT_balk 16-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988"/>
            <a:ext cx="9144000" cy="667512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4759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4749172"/>
            <a:ext cx="2133600" cy="273844"/>
          </a:xfrm>
        </p:spPr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29801795-F0B0-8C4B-BBC0-EAE379847CA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123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3865" y="405000"/>
            <a:ext cx="8146799" cy="1053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3864" y="1458000"/>
            <a:ext cx="8146800" cy="30071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73864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702C6-90C3-7F4A-9454-62AD944BE710}" type="datetime1">
              <a:rPr lang="nl-NL" smtClean="0"/>
              <a:t>28-6-2022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01795-F0B0-8C4B-BBC0-EAE379847C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25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5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4738" indent="-355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925" indent="-355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93875" indent="-355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10C05CA-EA72-4DE2-AC3E-C6C4F273A2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28 juni 2022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5DF84FE-F9CD-49B9-B058-07D1C97D4375}"/>
              </a:ext>
            </a:extLst>
          </p:cNvPr>
          <p:cNvSpPr txBox="1">
            <a:spLocks/>
          </p:cNvSpPr>
          <p:nvPr/>
        </p:nvSpPr>
        <p:spPr>
          <a:xfrm>
            <a:off x="498600" y="1006023"/>
            <a:ext cx="8146800" cy="511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Aanpak </a:t>
            </a:r>
            <a:r>
              <a:rPr lang="nl-NL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nl-NL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ateroverlast Hegge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3EECB43-2B21-4A9F-9DCD-E6D65315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69" y="3980744"/>
            <a:ext cx="1566862" cy="107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364103" y="1608297"/>
            <a:ext cx="6110100" cy="3007122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Hegge 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2582088" y="4749172"/>
            <a:ext cx="2133600" cy="273844"/>
          </a:xfrm>
        </p:spPr>
        <p:txBody>
          <a:bodyPr/>
          <a:lstStyle/>
          <a:p>
            <a:fld id="{29801795-F0B0-8C4B-BBC0-EAE379847CA2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46" y="4475237"/>
            <a:ext cx="970757" cy="66826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59FED72-B784-4C34-AED6-20CD0C4B0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04"/>
          <a:stretch/>
        </p:blipFill>
        <p:spPr>
          <a:xfrm>
            <a:off x="1153470" y="795684"/>
            <a:ext cx="4018931" cy="4201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DEE677E-E127-4A6C-9FBB-E4053FDAAA48}"/>
              </a:ext>
            </a:extLst>
          </p:cNvPr>
          <p:cNvSpPr/>
          <p:nvPr/>
        </p:nvSpPr>
        <p:spPr>
          <a:xfrm>
            <a:off x="3150817" y="3429000"/>
            <a:ext cx="662940" cy="815340"/>
          </a:xfrm>
          <a:custGeom>
            <a:avLst/>
            <a:gdLst>
              <a:gd name="connsiteX0" fmla="*/ 30480 w 662940"/>
              <a:gd name="connsiteY0" fmla="*/ 320040 h 815340"/>
              <a:gd name="connsiteX1" fmla="*/ 0 w 662940"/>
              <a:gd name="connsiteY1" fmla="*/ 30480 h 815340"/>
              <a:gd name="connsiteX2" fmla="*/ 53340 w 662940"/>
              <a:gd name="connsiteY2" fmla="*/ 0 h 815340"/>
              <a:gd name="connsiteX3" fmla="*/ 160020 w 662940"/>
              <a:gd name="connsiteY3" fmla="*/ 22860 h 815340"/>
              <a:gd name="connsiteX4" fmla="*/ 381000 w 662940"/>
              <a:gd name="connsiteY4" fmla="*/ 129540 h 815340"/>
              <a:gd name="connsiteX5" fmla="*/ 563880 w 662940"/>
              <a:gd name="connsiteY5" fmla="*/ 144780 h 815340"/>
              <a:gd name="connsiteX6" fmla="*/ 662940 w 662940"/>
              <a:gd name="connsiteY6" fmla="*/ 190500 h 815340"/>
              <a:gd name="connsiteX7" fmla="*/ 640080 w 662940"/>
              <a:gd name="connsiteY7" fmla="*/ 373380 h 815340"/>
              <a:gd name="connsiteX8" fmla="*/ 563880 w 662940"/>
              <a:gd name="connsiteY8" fmla="*/ 640080 h 815340"/>
              <a:gd name="connsiteX9" fmla="*/ 472440 w 662940"/>
              <a:gd name="connsiteY9" fmla="*/ 784860 h 815340"/>
              <a:gd name="connsiteX10" fmla="*/ 365760 w 662940"/>
              <a:gd name="connsiteY10" fmla="*/ 815340 h 815340"/>
              <a:gd name="connsiteX11" fmla="*/ 243840 w 662940"/>
              <a:gd name="connsiteY11" fmla="*/ 815340 h 815340"/>
              <a:gd name="connsiteX12" fmla="*/ 137160 w 662940"/>
              <a:gd name="connsiteY12" fmla="*/ 640080 h 815340"/>
              <a:gd name="connsiteX13" fmla="*/ 38100 w 662940"/>
              <a:gd name="connsiteY13" fmla="*/ 403860 h 815340"/>
              <a:gd name="connsiteX14" fmla="*/ 30480 w 662940"/>
              <a:gd name="connsiteY14" fmla="*/ 32004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2940" h="815340" fill="none" extrusionOk="0">
                <a:moveTo>
                  <a:pt x="30480" y="320040"/>
                </a:moveTo>
                <a:cubicBezTo>
                  <a:pt x="7040" y="209020"/>
                  <a:pt x="29452" y="168475"/>
                  <a:pt x="0" y="30480"/>
                </a:cubicBezTo>
                <a:cubicBezTo>
                  <a:pt x="12648" y="29455"/>
                  <a:pt x="35214" y="9351"/>
                  <a:pt x="53340" y="0"/>
                </a:cubicBezTo>
                <a:cubicBezTo>
                  <a:pt x="70111" y="13056"/>
                  <a:pt x="109799" y="6726"/>
                  <a:pt x="160020" y="22860"/>
                </a:cubicBezTo>
                <a:cubicBezTo>
                  <a:pt x="269283" y="66736"/>
                  <a:pt x="284301" y="68009"/>
                  <a:pt x="381000" y="129540"/>
                </a:cubicBezTo>
                <a:cubicBezTo>
                  <a:pt x="426515" y="127245"/>
                  <a:pt x="525716" y="154965"/>
                  <a:pt x="563880" y="144780"/>
                </a:cubicBezTo>
                <a:cubicBezTo>
                  <a:pt x="587299" y="160828"/>
                  <a:pt x="643939" y="180390"/>
                  <a:pt x="662940" y="190500"/>
                </a:cubicBezTo>
                <a:cubicBezTo>
                  <a:pt x="654164" y="235438"/>
                  <a:pt x="659686" y="332965"/>
                  <a:pt x="640080" y="373380"/>
                </a:cubicBezTo>
                <a:cubicBezTo>
                  <a:pt x="595320" y="490854"/>
                  <a:pt x="606393" y="560847"/>
                  <a:pt x="563880" y="640080"/>
                </a:cubicBezTo>
                <a:cubicBezTo>
                  <a:pt x="544197" y="692644"/>
                  <a:pt x="500832" y="747775"/>
                  <a:pt x="472440" y="784860"/>
                </a:cubicBezTo>
                <a:cubicBezTo>
                  <a:pt x="440813" y="795016"/>
                  <a:pt x="413353" y="804760"/>
                  <a:pt x="365760" y="815340"/>
                </a:cubicBezTo>
                <a:cubicBezTo>
                  <a:pt x="330104" y="813743"/>
                  <a:pt x="290283" y="811873"/>
                  <a:pt x="243840" y="815340"/>
                </a:cubicBezTo>
                <a:cubicBezTo>
                  <a:pt x="203610" y="733949"/>
                  <a:pt x="183155" y="709755"/>
                  <a:pt x="137160" y="640080"/>
                </a:cubicBezTo>
                <a:cubicBezTo>
                  <a:pt x="116023" y="534074"/>
                  <a:pt x="42659" y="432535"/>
                  <a:pt x="38100" y="403860"/>
                </a:cubicBezTo>
                <a:cubicBezTo>
                  <a:pt x="32580" y="376637"/>
                  <a:pt x="38869" y="352116"/>
                  <a:pt x="30480" y="320040"/>
                </a:cubicBezTo>
                <a:close/>
              </a:path>
              <a:path w="662940" h="815340" stroke="0" extrusionOk="0">
                <a:moveTo>
                  <a:pt x="30480" y="320040"/>
                </a:moveTo>
                <a:cubicBezTo>
                  <a:pt x="-5949" y="216355"/>
                  <a:pt x="-7019" y="62830"/>
                  <a:pt x="0" y="30480"/>
                </a:cubicBezTo>
                <a:cubicBezTo>
                  <a:pt x="24751" y="20342"/>
                  <a:pt x="27226" y="14514"/>
                  <a:pt x="53340" y="0"/>
                </a:cubicBezTo>
                <a:cubicBezTo>
                  <a:pt x="73937" y="799"/>
                  <a:pt x="131516" y="26723"/>
                  <a:pt x="160020" y="22860"/>
                </a:cubicBezTo>
                <a:cubicBezTo>
                  <a:pt x="263426" y="49292"/>
                  <a:pt x="284256" y="75234"/>
                  <a:pt x="381000" y="129540"/>
                </a:cubicBezTo>
                <a:cubicBezTo>
                  <a:pt x="419909" y="123692"/>
                  <a:pt x="529625" y="142056"/>
                  <a:pt x="563880" y="144780"/>
                </a:cubicBezTo>
                <a:cubicBezTo>
                  <a:pt x="579326" y="153256"/>
                  <a:pt x="638265" y="171405"/>
                  <a:pt x="662940" y="190500"/>
                </a:cubicBezTo>
                <a:cubicBezTo>
                  <a:pt x="648084" y="256201"/>
                  <a:pt x="655982" y="318244"/>
                  <a:pt x="640080" y="373380"/>
                </a:cubicBezTo>
                <a:cubicBezTo>
                  <a:pt x="633213" y="473215"/>
                  <a:pt x="573848" y="590973"/>
                  <a:pt x="563880" y="640080"/>
                </a:cubicBezTo>
                <a:cubicBezTo>
                  <a:pt x="545635" y="658877"/>
                  <a:pt x="479371" y="748008"/>
                  <a:pt x="472440" y="784860"/>
                </a:cubicBezTo>
                <a:cubicBezTo>
                  <a:pt x="429295" y="802168"/>
                  <a:pt x="412091" y="797819"/>
                  <a:pt x="365760" y="815340"/>
                </a:cubicBezTo>
                <a:cubicBezTo>
                  <a:pt x="338049" y="820898"/>
                  <a:pt x="276431" y="808568"/>
                  <a:pt x="243840" y="815340"/>
                </a:cubicBezTo>
                <a:cubicBezTo>
                  <a:pt x="219860" y="778980"/>
                  <a:pt x="200049" y="713409"/>
                  <a:pt x="137160" y="640080"/>
                </a:cubicBezTo>
                <a:cubicBezTo>
                  <a:pt x="119505" y="611868"/>
                  <a:pt x="84885" y="500455"/>
                  <a:pt x="38100" y="403860"/>
                </a:cubicBezTo>
                <a:cubicBezTo>
                  <a:pt x="34542" y="376496"/>
                  <a:pt x="29556" y="337838"/>
                  <a:pt x="30480" y="320040"/>
                </a:cubicBezTo>
                <a:close/>
              </a:path>
            </a:pathLst>
          </a:custGeom>
          <a:solidFill>
            <a:srgbClr val="99CCFF">
              <a:alpha val="50196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0480 w 662940"/>
                      <a:gd name="connsiteY0" fmla="*/ 320040 h 815340"/>
                      <a:gd name="connsiteX1" fmla="*/ 0 w 662940"/>
                      <a:gd name="connsiteY1" fmla="*/ 30480 h 815340"/>
                      <a:gd name="connsiteX2" fmla="*/ 53340 w 662940"/>
                      <a:gd name="connsiteY2" fmla="*/ 0 h 815340"/>
                      <a:gd name="connsiteX3" fmla="*/ 160020 w 662940"/>
                      <a:gd name="connsiteY3" fmla="*/ 22860 h 815340"/>
                      <a:gd name="connsiteX4" fmla="*/ 381000 w 662940"/>
                      <a:gd name="connsiteY4" fmla="*/ 129540 h 815340"/>
                      <a:gd name="connsiteX5" fmla="*/ 563880 w 662940"/>
                      <a:gd name="connsiteY5" fmla="*/ 144780 h 815340"/>
                      <a:gd name="connsiteX6" fmla="*/ 662940 w 662940"/>
                      <a:gd name="connsiteY6" fmla="*/ 190500 h 815340"/>
                      <a:gd name="connsiteX7" fmla="*/ 640080 w 662940"/>
                      <a:gd name="connsiteY7" fmla="*/ 373380 h 815340"/>
                      <a:gd name="connsiteX8" fmla="*/ 563880 w 662940"/>
                      <a:gd name="connsiteY8" fmla="*/ 640080 h 815340"/>
                      <a:gd name="connsiteX9" fmla="*/ 472440 w 662940"/>
                      <a:gd name="connsiteY9" fmla="*/ 784860 h 815340"/>
                      <a:gd name="connsiteX10" fmla="*/ 365760 w 662940"/>
                      <a:gd name="connsiteY10" fmla="*/ 815340 h 815340"/>
                      <a:gd name="connsiteX11" fmla="*/ 243840 w 662940"/>
                      <a:gd name="connsiteY11" fmla="*/ 815340 h 815340"/>
                      <a:gd name="connsiteX12" fmla="*/ 137160 w 662940"/>
                      <a:gd name="connsiteY12" fmla="*/ 640080 h 815340"/>
                      <a:gd name="connsiteX13" fmla="*/ 38100 w 662940"/>
                      <a:gd name="connsiteY13" fmla="*/ 403860 h 815340"/>
                      <a:gd name="connsiteX14" fmla="*/ 30480 w 662940"/>
                      <a:gd name="connsiteY14" fmla="*/ 320040 h 81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62940" h="815340">
                        <a:moveTo>
                          <a:pt x="30480" y="320040"/>
                        </a:moveTo>
                        <a:lnTo>
                          <a:pt x="0" y="30480"/>
                        </a:lnTo>
                        <a:lnTo>
                          <a:pt x="53340" y="0"/>
                        </a:lnTo>
                        <a:lnTo>
                          <a:pt x="160020" y="22860"/>
                        </a:lnTo>
                        <a:lnTo>
                          <a:pt x="381000" y="129540"/>
                        </a:lnTo>
                        <a:lnTo>
                          <a:pt x="563880" y="144780"/>
                        </a:lnTo>
                        <a:lnTo>
                          <a:pt x="662940" y="190500"/>
                        </a:lnTo>
                        <a:lnTo>
                          <a:pt x="640080" y="373380"/>
                        </a:lnTo>
                        <a:lnTo>
                          <a:pt x="563880" y="640080"/>
                        </a:lnTo>
                        <a:lnTo>
                          <a:pt x="472440" y="784860"/>
                        </a:lnTo>
                        <a:lnTo>
                          <a:pt x="365760" y="815340"/>
                        </a:lnTo>
                        <a:lnTo>
                          <a:pt x="243840" y="815340"/>
                        </a:lnTo>
                        <a:lnTo>
                          <a:pt x="137160" y="640080"/>
                        </a:lnTo>
                        <a:lnTo>
                          <a:pt x="38100" y="403860"/>
                        </a:lnTo>
                        <a:lnTo>
                          <a:pt x="30480" y="32004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27AF759E-CEEF-47C9-A861-008E4E80853A}"/>
              </a:ext>
            </a:extLst>
          </p:cNvPr>
          <p:cNvSpPr/>
          <p:nvPr/>
        </p:nvSpPr>
        <p:spPr>
          <a:xfrm>
            <a:off x="3775657" y="1135380"/>
            <a:ext cx="777240" cy="2499360"/>
          </a:xfrm>
          <a:custGeom>
            <a:avLst/>
            <a:gdLst>
              <a:gd name="connsiteX0" fmla="*/ 0 w 777240"/>
              <a:gd name="connsiteY0" fmla="*/ 2499360 h 2499360"/>
              <a:gd name="connsiteX1" fmla="*/ 640080 w 777240"/>
              <a:gd name="connsiteY1" fmla="*/ 2148840 h 2499360"/>
              <a:gd name="connsiteX2" fmla="*/ 670560 w 777240"/>
              <a:gd name="connsiteY2" fmla="*/ 2080260 h 2499360"/>
              <a:gd name="connsiteX3" fmla="*/ 777240 w 777240"/>
              <a:gd name="connsiteY3" fmla="*/ 1722120 h 2499360"/>
              <a:gd name="connsiteX4" fmla="*/ 198120 w 777240"/>
              <a:gd name="connsiteY4" fmla="*/ 1584960 h 2499360"/>
              <a:gd name="connsiteX5" fmla="*/ 533400 w 777240"/>
              <a:gd name="connsiteY5" fmla="*/ 472440 h 2499360"/>
              <a:gd name="connsiteX6" fmla="*/ 487680 w 777240"/>
              <a:gd name="connsiteY6" fmla="*/ 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2499360">
                <a:moveTo>
                  <a:pt x="0" y="2499360"/>
                </a:moveTo>
                <a:lnTo>
                  <a:pt x="640080" y="2148840"/>
                </a:lnTo>
                <a:lnTo>
                  <a:pt x="670560" y="2080260"/>
                </a:lnTo>
                <a:lnTo>
                  <a:pt x="777240" y="1722120"/>
                </a:lnTo>
                <a:lnTo>
                  <a:pt x="198120" y="1584960"/>
                </a:lnTo>
                <a:lnTo>
                  <a:pt x="533400" y="472440"/>
                </a:lnTo>
                <a:lnTo>
                  <a:pt x="48768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3BB5A763-A168-4E28-A9C7-75365FB6AE50}"/>
              </a:ext>
            </a:extLst>
          </p:cNvPr>
          <p:cNvSpPr/>
          <p:nvPr/>
        </p:nvSpPr>
        <p:spPr>
          <a:xfrm>
            <a:off x="3501337" y="4030980"/>
            <a:ext cx="1120140" cy="914400"/>
          </a:xfrm>
          <a:custGeom>
            <a:avLst/>
            <a:gdLst>
              <a:gd name="connsiteX0" fmla="*/ 1120140 w 1120140"/>
              <a:gd name="connsiteY0" fmla="*/ 914400 h 914400"/>
              <a:gd name="connsiteX1" fmla="*/ 1120140 w 1120140"/>
              <a:gd name="connsiteY1" fmla="*/ 914400 h 914400"/>
              <a:gd name="connsiteX2" fmla="*/ 106680 w 1120140"/>
              <a:gd name="connsiteY2" fmla="*/ 403860 h 914400"/>
              <a:gd name="connsiteX3" fmla="*/ 76200 w 1120140"/>
              <a:gd name="connsiteY3" fmla="*/ 335280 h 914400"/>
              <a:gd name="connsiteX4" fmla="*/ 0 w 112014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140" h="914400">
                <a:moveTo>
                  <a:pt x="1120140" y="914400"/>
                </a:moveTo>
                <a:lnTo>
                  <a:pt x="1120140" y="914400"/>
                </a:lnTo>
                <a:lnTo>
                  <a:pt x="106680" y="403860"/>
                </a:lnTo>
                <a:lnTo>
                  <a:pt x="76200" y="33528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91C67AB8-C02C-4507-866F-D2E3429DBD0B}"/>
              </a:ext>
            </a:extLst>
          </p:cNvPr>
          <p:cNvSpPr/>
          <p:nvPr/>
        </p:nvSpPr>
        <p:spPr>
          <a:xfrm>
            <a:off x="1489657" y="3848100"/>
            <a:ext cx="1844040" cy="1036320"/>
          </a:xfrm>
          <a:custGeom>
            <a:avLst/>
            <a:gdLst>
              <a:gd name="connsiteX0" fmla="*/ 0 w 1844040"/>
              <a:gd name="connsiteY0" fmla="*/ 1036320 h 1036320"/>
              <a:gd name="connsiteX1" fmla="*/ 0 w 1844040"/>
              <a:gd name="connsiteY1" fmla="*/ 1036320 h 1036320"/>
              <a:gd name="connsiteX2" fmla="*/ 662940 w 1844040"/>
              <a:gd name="connsiteY2" fmla="*/ 853440 h 1036320"/>
              <a:gd name="connsiteX3" fmla="*/ 1844040 w 1844040"/>
              <a:gd name="connsiteY3" fmla="*/ 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040" h="1036320">
                <a:moveTo>
                  <a:pt x="0" y="1036320"/>
                </a:moveTo>
                <a:lnTo>
                  <a:pt x="0" y="1036320"/>
                </a:lnTo>
                <a:lnTo>
                  <a:pt x="662940" y="853440"/>
                </a:lnTo>
                <a:lnTo>
                  <a:pt x="1844040" y="0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86DF26A7-FA1B-49F6-A34C-25F415F40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126" y="2309652"/>
            <a:ext cx="2724436" cy="2056608"/>
          </a:xfrm>
          <a:prstGeom prst="rect">
            <a:avLst/>
          </a:prstGeom>
        </p:spPr>
      </p:pic>
      <p:sp>
        <p:nvSpPr>
          <p:cNvPr id="33" name="Rechthoek 32">
            <a:extLst>
              <a:ext uri="{FF2B5EF4-FFF2-40B4-BE49-F238E27FC236}">
                <a16:creationId xmlns:a16="http://schemas.microsoft.com/office/drawing/2014/main" id="{A24A6552-E591-4843-AAFE-E90559E97D0B}"/>
              </a:ext>
            </a:extLst>
          </p:cNvPr>
          <p:cNvSpPr/>
          <p:nvPr/>
        </p:nvSpPr>
        <p:spPr>
          <a:xfrm>
            <a:off x="7743344" y="2672938"/>
            <a:ext cx="678911" cy="6650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D165D6AF-AB14-406C-AFAD-3BB9DB8FD5AA}"/>
              </a:ext>
            </a:extLst>
          </p:cNvPr>
          <p:cNvCxnSpPr/>
          <p:nvPr/>
        </p:nvCxnSpPr>
        <p:spPr>
          <a:xfrm flipH="1" flipV="1">
            <a:off x="5172401" y="795684"/>
            <a:ext cx="2570943" cy="187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5F80C5FD-5C10-4CE4-8AE7-617FE5AA21D8}"/>
              </a:ext>
            </a:extLst>
          </p:cNvPr>
          <p:cNvCxnSpPr>
            <a:cxnSpLocks/>
          </p:cNvCxnSpPr>
          <p:nvPr/>
        </p:nvCxnSpPr>
        <p:spPr>
          <a:xfrm flipH="1">
            <a:off x="5188026" y="3335254"/>
            <a:ext cx="2555318" cy="16618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A44D2802-D021-447B-827A-5A6D58CE2088}"/>
              </a:ext>
            </a:extLst>
          </p:cNvPr>
          <p:cNvSpPr txBox="1"/>
          <p:nvPr/>
        </p:nvSpPr>
        <p:spPr>
          <a:xfrm>
            <a:off x="2920265" y="1391334"/>
            <a:ext cx="11763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Rioolleiding voor leegloop en afkoppelen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D2782CB-823C-4A1F-8FE5-7B6CAA70B0A9}"/>
              </a:ext>
            </a:extLst>
          </p:cNvPr>
          <p:cNvSpPr txBox="1"/>
          <p:nvPr/>
        </p:nvSpPr>
        <p:spPr>
          <a:xfrm>
            <a:off x="2329341" y="4515246"/>
            <a:ext cx="1399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Watergeleiding en toegang buffer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34238B2-44DF-4B15-959A-2F12DD9603B8}"/>
              </a:ext>
            </a:extLst>
          </p:cNvPr>
          <p:cNvSpPr txBox="1"/>
          <p:nvPr/>
        </p:nvSpPr>
        <p:spPr>
          <a:xfrm>
            <a:off x="1556983" y="4021486"/>
            <a:ext cx="97075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Stroombaan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40EFF0E-4192-48D6-9249-A29D1A3DDEA2}"/>
              </a:ext>
            </a:extLst>
          </p:cNvPr>
          <p:cNvSpPr txBox="1"/>
          <p:nvPr/>
        </p:nvSpPr>
        <p:spPr>
          <a:xfrm>
            <a:off x="3268020" y="3629993"/>
            <a:ext cx="9495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Buffer</a:t>
            </a:r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6C049B76-F394-4553-B115-8B04B1001707}"/>
              </a:ext>
            </a:extLst>
          </p:cNvPr>
          <p:cNvSpPr/>
          <p:nvPr/>
        </p:nvSpPr>
        <p:spPr>
          <a:xfrm rot="6316202" flipV="1">
            <a:off x="4143827" y="914400"/>
            <a:ext cx="485902" cy="45719"/>
          </a:xfrm>
          <a:custGeom>
            <a:avLst/>
            <a:gdLst>
              <a:gd name="connsiteX0" fmla="*/ 243840 w 243840"/>
              <a:gd name="connsiteY0" fmla="*/ 0 h 0"/>
              <a:gd name="connsiteX1" fmla="*/ 0 w 2438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>
                <a:moveTo>
                  <a:pt x="24384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DEF47664-AB63-49B8-AD16-3019783B8CA1}"/>
              </a:ext>
            </a:extLst>
          </p:cNvPr>
          <p:cNvSpPr/>
          <p:nvPr/>
        </p:nvSpPr>
        <p:spPr>
          <a:xfrm>
            <a:off x="2623625" y="2250831"/>
            <a:ext cx="1294227" cy="436098"/>
          </a:xfrm>
          <a:custGeom>
            <a:avLst/>
            <a:gdLst>
              <a:gd name="connsiteX0" fmla="*/ 1294227 w 1294227"/>
              <a:gd name="connsiteY0" fmla="*/ 436098 h 436098"/>
              <a:gd name="connsiteX1" fmla="*/ 330590 w 1294227"/>
              <a:gd name="connsiteY1" fmla="*/ 98474 h 436098"/>
              <a:gd name="connsiteX2" fmla="*/ 0 w 1294227"/>
              <a:gd name="connsiteY2" fmla="*/ 0 h 43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227" h="436098">
                <a:moveTo>
                  <a:pt x="1294227" y="436098"/>
                </a:moveTo>
                <a:lnTo>
                  <a:pt x="330590" y="98474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94BFB236-4FF4-4365-A331-B570BBB07970}"/>
              </a:ext>
            </a:extLst>
          </p:cNvPr>
          <p:cNvSpPr/>
          <p:nvPr/>
        </p:nvSpPr>
        <p:spPr>
          <a:xfrm>
            <a:off x="4564966" y="2904978"/>
            <a:ext cx="745588" cy="105508"/>
          </a:xfrm>
          <a:custGeom>
            <a:avLst/>
            <a:gdLst>
              <a:gd name="connsiteX0" fmla="*/ 0 w 745588"/>
              <a:gd name="connsiteY0" fmla="*/ 0 h 105508"/>
              <a:gd name="connsiteX1" fmla="*/ 316523 w 745588"/>
              <a:gd name="connsiteY1" fmla="*/ 70339 h 105508"/>
              <a:gd name="connsiteX2" fmla="*/ 745588 w 745588"/>
              <a:gd name="connsiteY2" fmla="*/ 105508 h 10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588" h="105508">
                <a:moveTo>
                  <a:pt x="0" y="0"/>
                </a:moveTo>
                <a:lnTo>
                  <a:pt x="316523" y="70339"/>
                </a:lnTo>
                <a:lnTo>
                  <a:pt x="745588" y="105508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66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364103" y="1608297"/>
            <a:ext cx="6110100" cy="3007122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Hegge 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2582088" y="4749172"/>
            <a:ext cx="2133600" cy="273844"/>
          </a:xfrm>
        </p:spPr>
        <p:txBody>
          <a:bodyPr/>
          <a:lstStyle/>
          <a:p>
            <a:fld id="{29801795-F0B0-8C4B-BBC0-EAE379847CA2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46" y="4475237"/>
            <a:ext cx="970757" cy="668263"/>
          </a:xfrm>
          <a:prstGeom prst="rect">
            <a:avLst/>
          </a:prstGeom>
        </p:spPr>
      </p:pic>
      <p:pic>
        <p:nvPicPr>
          <p:cNvPr id="1026" name="Picture 2" descr="Watersysteem/beken en beekdalen - Waterschap Limburg">
            <a:extLst>
              <a:ext uri="{FF2B5EF4-FFF2-40B4-BE49-F238E27FC236}">
                <a16:creationId xmlns:a16="http://schemas.microsoft.com/office/drawing/2014/main" id="{73EE69D2-AA68-4B36-8271-7B0B095C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51" y="978060"/>
            <a:ext cx="2995278" cy="149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7CE8EE-AC38-46CC-8E6C-107E5EA8C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90" y="984616"/>
            <a:ext cx="3640668" cy="3933264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D165D6AF-AB14-406C-AFAD-3BB9DB8FD5AA}"/>
              </a:ext>
            </a:extLst>
          </p:cNvPr>
          <p:cNvCxnSpPr>
            <a:cxnSpLocks/>
            <a:stCxn id="1026" idx="1"/>
          </p:cNvCxnSpPr>
          <p:nvPr/>
        </p:nvCxnSpPr>
        <p:spPr>
          <a:xfrm flipH="1">
            <a:off x="3024554" y="1726880"/>
            <a:ext cx="2742097" cy="278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55199595-ED6B-4CC6-A336-740903AA30D4}"/>
              </a:ext>
            </a:extLst>
          </p:cNvPr>
          <p:cNvSpPr txBox="1"/>
          <p:nvPr/>
        </p:nvSpPr>
        <p:spPr>
          <a:xfrm>
            <a:off x="4794858" y="2822948"/>
            <a:ext cx="4349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Bufferinhoud 2.800 m</a:t>
            </a:r>
            <a:r>
              <a:rPr lang="nl-NL" sz="1600" baseline="30000" dirty="0"/>
              <a:t>3</a:t>
            </a:r>
            <a:r>
              <a:rPr lang="nl-NL" sz="1600" dirty="0"/>
              <a:t> (benodigd 2.550 m</a:t>
            </a:r>
            <a:r>
              <a:rPr lang="nl-NL" sz="1600" baseline="30000" dirty="0"/>
              <a:t>3</a:t>
            </a:r>
            <a:r>
              <a:rPr lang="nl-NL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Combi tussen grondwal en ontgraven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Extra grote afvoer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Onderhoud middels begrazing (schapen)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Hoogte grondwal afgestemd met de bewoners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94976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364103" y="1608297"/>
            <a:ext cx="6110100" cy="3007122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Hegge Oost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1502428" y="4749172"/>
            <a:ext cx="2133600" cy="273844"/>
          </a:xfrm>
        </p:spPr>
        <p:txBody>
          <a:bodyPr/>
          <a:lstStyle/>
          <a:p>
            <a:fld id="{29801795-F0B0-8C4B-BBC0-EAE379847CA2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86" y="4475237"/>
            <a:ext cx="970757" cy="66826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59FED72-B784-4C34-AED6-20CD0C4B0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04"/>
          <a:stretch/>
        </p:blipFill>
        <p:spPr>
          <a:xfrm>
            <a:off x="73810" y="795684"/>
            <a:ext cx="4018931" cy="4201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FE3DF84-7768-4F8F-B5D0-93E63ECB1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1" r="2253" b="6638"/>
          <a:stretch/>
        </p:blipFill>
        <p:spPr>
          <a:xfrm>
            <a:off x="4182375" y="225620"/>
            <a:ext cx="2532553" cy="277356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E6174BBE-D52F-4360-8664-9A173792D3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5"/>
          <a:stretch/>
        </p:blipFill>
        <p:spPr>
          <a:xfrm>
            <a:off x="6451194" y="2155772"/>
            <a:ext cx="2618996" cy="2939111"/>
          </a:xfrm>
          <a:prstGeom prst="rect">
            <a:avLst/>
          </a:prstGeom>
        </p:spPr>
      </p:pic>
      <p:sp>
        <p:nvSpPr>
          <p:cNvPr id="24" name="Tijdelijke aanduiding voor inhoud 7">
            <a:extLst>
              <a:ext uri="{FF2B5EF4-FFF2-40B4-BE49-F238E27FC236}">
                <a16:creationId xmlns:a16="http://schemas.microsoft.com/office/drawing/2014/main" id="{A0B12F69-00FC-4348-BB35-EBDC3751B678}"/>
              </a:ext>
            </a:extLst>
          </p:cNvPr>
          <p:cNvSpPr txBox="1">
            <a:spLocks/>
          </p:cNvSpPr>
          <p:nvPr/>
        </p:nvSpPr>
        <p:spPr>
          <a:xfrm>
            <a:off x="4309049" y="2697860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Voor maatregelen</a:t>
            </a:r>
          </a:p>
        </p:txBody>
      </p:sp>
      <p:sp>
        <p:nvSpPr>
          <p:cNvPr id="25" name="Tijdelijke aanduiding voor inhoud 7">
            <a:extLst>
              <a:ext uri="{FF2B5EF4-FFF2-40B4-BE49-F238E27FC236}">
                <a16:creationId xmlns:a16="http://schemas.microsoft.com/office/drawing/2014/main" id="{9D895C82-F35C-4FC9-B4DA-C07C3921528B}"/>
              </a:ext>
            </a:extLst>
          </p:cNvPr>
          <p:cNvSpPr txBox="1">
            <a:spLocks/>
          </p:cNvSpPr>
          <p:nvPr/>
        </p:nvSpPr>
        <p:spPr>
          <a:xfrm>
            <a:off x="6497129" y="4793554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Na maatregelen</a:t>
            </a: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FDEE677E-E127-4A6C-9FBB-E4053FDAAA48}"/>
              </a:ext>
            </a:extLst>
          </p:cNvPr>
          <p:cNvSpPr/>
          <p:nvPr/>
        </p:nvSpPr>
        <p:spPr>
          <a:xfrm>
            <a:off x="2071157" y="3429000"/>
            <a:ext cx="662940" cy="815340"/>
          </a:xfrm>
          <a:custGeom>
            <a:avLst/>
            <a:gdLst>
              <a:gd name="connsiteX0" fmla="*/ 30480 w 662940"/>
              <a:gd name="connsiteY0" fmla="*/ 320040 h 815340"/>
              <a:gd name="connsiteX1" fmla="*/ 0 w 662940"/>
              <a:gd name="connsiteY1" fmla="*/ 30480 h 815340"/>
              <a:gd name="connsiteX2" fmla="*/ 53340 w 662940"/>
              <a:gd name="connsiteY2" fmla="*/ 0 h 815340"/>
              <a:gd name="connsiteX3" fmla="*/ 160020 w 662940"/>
              <a:gd name="connsiteY3" fmla="*/ 22860 h 815340"/>
              <a:gd name="connsiteX4" fmla="*/ 381000 w 662940"/>
              <a:gd name="connsiteY4" fmla="*/ 129540 h 815340"/>
              <a:gd name="connsiteX5" fmla="*/ 563880 w 662940"/>
              <a:gd name="connsiteY5" fmla="*/ 144780 h 815340"/>
              <a:gd name="connsiteX6" fmla="*/ 662940 w 662940"/>
              <a:gd name="connsiteY6" fmla="*/ 190500 h 815340"/>
              <a:gd name="connsiteX7" fmla="*/ 640080 w 662940"/>
              <a:gd name="connsiteY7" fmla="*/ 373380 h 815340"/>
              <a:gd name="connsiteX8" fmla="*/ 563880 w 662940"/>
              <a:gd name="connsiteY8" fmla="*/ 640080 h 815340"/>
              <a:gd name="connsiteX9" fmla="*/ 472440 w 662940"/>
              <a:gd name="connsiteY9" fmla="*/ 784860 h 815340"/>
              <a:gd name="connsiteX10" fmla="*/ 365760 w 662940"/>
              <a:gd name="connsiteY10" fmla="*/ 815340 h 815340"/>
              <a:gd name="connsiteX11" fmla="*/ 243840 w 662940"/>
              <a:gd name="connsiteY11" fmla="*/ 815340 h 815340"/>
              <a:gd name="connsiteX12" fmla="*/ 137160 w 662940"/>
              <a:gd name="connsiteY12" fmla="*/ 640080 h 815340"/>
              <a:gd name="connsiteX13" fmla="*/ 38100 w 662940"/>
              <a:gd name="connsiteY13" fmla="*/ 403860 h 815340"/>
              <a:gd name="connsiteX14" fmla="*/ 30480 w 662940"/>
              <a:gd name="connsiteY14" fmla="*/ 320040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2940" h="815340" fill="none" extrusionOk="0">
                <a:moveTo>
                  <a:pt x="30480" y="320040"/>
                </a:moveTo>
                <a:cubicBezTo>
                  <a:pt x="7040" y="209020"/>
                  <a:pt x="29452" y="168475"/>
                  <a:pt x="0" y="30480"/>
                </a:cubicBezTo>
                <a:cubicBezTo>
                  <a:pt x="12648" y="29455"/>
                  <a:pt x="35214" y="9351"/>
                  <a:pt x="53340" y="0"/>
                </a:cubicBezTo>
                <a:cubicBezTo>
                  <a:pt x="70111" y="13056"/>
                  <a:pt x="109799" y="6726"/>
                  <a:pt x="160020" y="22860"/>
                </a:cubicBezTo>
                <a:cubicBezTo>
                  <a:pt x="269283" y="66736"/>
                  <a:pt x="284301" y="68009"/>
                  <a:pt x="381000" y="129540"/>
                </a:cubicBezTo>
                <a:cubicBezTo>
                  <a:pt x="426515" y="127245"/>
                  <a:pt x="525716" y="154965"/>
                  <a:pt x="563880" y="144780"/>
                </a:cubicBezTo>
                <a:cubicBezTo>
                  <a:pt x="587299" y="160828"/>
                  <a:pt x="643939" y="180390"/>
                  <a:pt x="662940" y="190500"/>
                </a:cubicBezTo>
                <a:cubicBezTo>
                  <a:pt x="654164" y="235438"/>
                  <a:pt x="659686" y="332965"/>
                  <a:pt x="640080" y="373380"/>
                </a:cubicBezTo>
                <a:cubicBezTo>
                  <a:pt x="595320" y="490854"/>
                  <a:pt x="606393" y="560847"/>
                  <a:pt x="563880" y="640080"/>
                </a:cubicBezTo>
                <a:cubicBezTo>
                  <a:pt x="544197" y="692644"/>
                  <a:pt x="500832" y="747775"/>
                  <a:pt x="472440" y="784860"/>
                </a:cubicBezTo>
                <a:cubicBezTo>
                  <a:pt x="440813" y="795016"/>
                  <a:pt x="413353" y="804760"/>
                  <a:pt x="365760" y="815340"/>
                </a:cubicBezTo>
                <a:cubicBezTo>
                  <a:pt x="330104" y="813743"/>
                  <a:pt x="290283" y="811873"/>
                  <a:pt x="243840" y="815340"/>
                </a:cubicBezTo>
                <a:cubicBezTo>
                  <a:pt x="203610" y="733949"/>
                  <a:pt x="183155" y="709755"/>
                  <a:pt x="137160" y="640080"/>
                </a:cubicBezTo>
                <a:cubicBezTo>
                  <a:pt x="116023" y="534074"/>
                  <a:pt x="42659" y="432535"/>
                  <a:pt x="38100" y="403860"/>
                </a:cubicBezTo>
                <a:cubicBezTo>
                  <a:pt x="32580" y="376637"/>
                  <a:pt x="38869" y="352116"/>
                  <a:pt x="30480" y="320040"/>
                </a:cubicBezTo>
                <a:close/>
              </a:path>
              <a:path w="662940" h="815340" stroke="0" extrusionOk="0">
                <a:moveTo>
                  <a:pt x="30480" y="320040"/>
                </a:moveTo>
                <a:cubicBezTo>
                  <a:pt x="-5949" y="216355"/>
                  <a:pt x="-7019" y="62830"/>
                  <a:pt x="0" y="30480"/>
                </a:cubicBezTo>
                <a:cubicBezTo>
                  <a:pt x="24751" y="20342"/>
                  <a:pt x="27226" y="14514"/>
                  <a:pt x="53340" y="0"/>
                </a:cubicBezTo>
                <a:cubicBezTo>
                  <a:pt x="73937" y="799"/>
                  <a:pt x="131516" y="26723"/>
                  <a:pt x="160020" y="22860"/>
                </a:cubicBezTo>
                <a:cubicBezTo>
                  <a:pt x="263426" y="49292"/>
                  <a:pt x="284256" y="75234"/>
                  <a:pt x="381000" y="129540"/>
                </a:cubicBezTo>
                <a:cubicBezTo>
                  <a:pt x="419909" y="123692"/>
                  <a:pt x="529625" y="142056"/>
                  <a:pt x="563880" y="144780"/>
                </a:cubicBezTo>
                <a:cubicBezTo>
                  <a:pt x="579326" y="153256"/>
                  <a:pt x="638265" y="171405"/>
                  <a:pt x="662940" y="190500"/>
                </a:cubicBezTo>
                <a:cubicBezTo>
                  <a:pt x="648084" y="256201"/>
                  <a:pt x="655982" y="318244"/>
                  <a:pt x="640080" y="373380"/>
                </a:cubicBezTo>
                <a:cubicBezTo>
                  <a:pt x="633213" y="473215"/>
                  <a:pt x="573848" y="590973"/>
                  <a:pt x="563880" y="640080"/>
                </a:cubicBezTo>
                <a:cubicBezTo>
                  <a:pt x="545635" y="658877"/>
                  <a:pt x="479371" y="748008"/>
                  <a:pt x="472440" y="784860"/>
                </a:cubicBezTo>
                <a:cubicBezTo>
                  <a:pt x="429295" y="802168"/>
                  <a:pt x="412091" y="797819"/>
                  <a:pt x="365760" y="815340"/>
                </a:cubicBezTo>
                <a:cubicBezTo>
                  <a:pt x="338049" y="820898"/>
                  <a:pt x="276431" y="808568"/>
                  <a:pt x="243840" y="815340"/>
                </a:cubicBezTo>
                <a:cubicBezTo>
                  <a:pt x="219860" y="778980"/>
                  <a:pt x="200049" y="713409"/>
                  <a:pt x="137160" y="640080"/>
                </a:cubicBezTo>
                <a:cubicBezTo>
                  <a:pt x="119505" y="611868"/>
                  <a:pt x="84885" y="500455"/>
                  <a:pt x="38100" y="403860"/>
                </a:cubicBezTo>
                <a:cubicBezTo>
                  <a:pt x="34542" y="376496"/>
                  <a:pt x="29556" y="337838"/>
                  <a:pt x="30480" y="320040"/>
                </a:cubicBezTo>
                <a:close/>
              </a:path>
            </a:pathLst>
          </a:custGeom>
          <a:solidFill>
            <a:srgbClr val="99CCFF">
              <a:alpha val="50196"/>
            </a:srgb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0480 w 662940"/>
                      <a:gd name="connsiteY0" fmla="*/ 320040 h 815340"/>
                      <a:gd name="connsiteX1" fmla="*/ 0 w 662940"/>
                      <a:gd name="connsiteY1" fmla="*/ 30480 h 815340"/>
                      <a:gd name="connsiteX2" fmla="*/ 53340 w 662940"/>
                      <a:gd name="connsiteY2" fmla="*/ 0 h 815340"/>
                      <a:gd name="connsiteX3" fmla="*/ 160020 w 662940"/>
                      <a:gd name="connsiteY3" fmla="*/ 22860 h 815340"/>
                      <a:gd name="connsiteX4" fmla="*/ 381000 w 662940"/>
                      <a:gd name="connsiteY4" fmla="*/ 129540 h 815340"/>
                      <a:gd name="connsiteX5" fmla="*/ 563880 w 662940"/>
                      <a:gd name="connsiteY5" fmla="*/ 144780 h 815340"/>
                      <a:gd name="connsiteX6" fmla="*/ 662940 w 662940"/>
                      <a:gd name="connsiteY6" fmla="*/ 190500 h 815340"/>
                      <a:gd name="connsiteX7" fmla="*/ 640080 w 662940"/>
                      <a:gd name="connsiteY7" fmla="*/ 373380 h 815340"/>
                      <a:gd name="connsiteX8" fmla="*/ 563880 w 662940"/>
                      <a:gd name="connsiteY8" fmla="*/ 640080 h 815340"/>
                      <a:gd name="connsiteX9" fmla="*/ 472440 w 662940"/>
                      <a:gd name="connsiteY9" fmla="*/ 784860 h 815340"/>
                      <a:gd name="connsiteX10" fmla="*/ 365760 w 662940"/>
                      <a:gd name="connsiteY10" fmla="*/ 815340 h 815340"/>
                      <a:gd name="connsiteX11" fmla="*/ 243840 w 662940"/>
                      <a:gd name="connsiteY11" fmla="*/ 815340 h 815340"/>
                      <a:gd name="connsiteX12" fmla="*/ 137160 w 662940"/>
                      <a:gd name="connsiteY12" fmla="*/ 640080 h 815340"/>
                      <a:gd name="connsiteX13" fmla="*/ 38100 w 662940"/>
                      <a:gd name="connsiteY13" fmla="*/ 403860 h 815340"/>
                      <a:gd name="connsiteX14" fmla="*/ 30480 w 662940"/>
                      <a:gd name="connsiteY14" fmla="*/ 320040 h 81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62940" h="815340">
                        <a:moveTo>
                          <a:pt x="30480" y="320040"/>
                        </a:moveTo>
                        <a:lnTo>
                          <a:pt x="0" y="30480"/>
                        </a:lnTo>
                        <a:lnTo>
                          <a:pt x="53340" y="0"/>
                        </a:lnTo>
                        <a:lnTo>
                          <a:pt x="160020" y="22860"/>
                        </a:lnTo>
                        <a:lnTo>
                          <a:pt x="381000" y="129540"/>
                        </a:lnTo>
                        <a:lnTo>
                          <a:pt x="563880" y="144780"/>
                        </a:lnTo>
                        <a:lnTo>
                          <a:pt x="662940" y="190500"/>
                        </a:lnTo>
                        <a:lnTo>
                          <a:pt x="640080" y="373380"/>
                        </a:lnTo>
                        <a:lnTo>
                          <a:pt x="563880" y="640080"/>
                        </a:lnTo>
                        <a:lnTo>
                          <a:pt x="472440" y="784860"/>
                        </a:lnTo>
                        <a:lnTo>
                          <a:pt x="365760" y="815340"/>
                        </a:lnTo>
                        <a:lnTo>
                          <a:pt x="243840" y="815340"/>
                        </a:lnTo>
                        <a:lnTo>
                          <a:pt x="137160" y="640080"/>
                        </a:lnTo>
                        <a:lnTo>
                          <a:pt x="38100" y="403860"/>
                        </a:lnTo>
                        <a:lnTo>
                          <a:pt x="30480" y="32004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27AF759E-CEEF-47C9-A861-008E4E80853A}"/>
              </a:ext>
            </a:extLst>
          </p:cNvPr>
          <p:cNvSpPr/>
          <p:nvPr/>
        </p:nvSpPr>
        <p:spPr>
          <a:xfrm>
            <a:off x="2695997" y="1135380"/>
            <a:ext cx="777240" cy="2499360"/>
          </a:xfrm>
          <a:custGeom>
            <a:avLst/>
            <a:gdLst>
              <a:gd name="connsiteX0" fmla="*/ 0 w 777240"/>
              <a:gd name="connsiteY0" fmla="*/ 2499360 h 2499360"/>
              <a:gd name="connsiteX1" fmla="*/ 640080 w 777240"/>
              <a:gd name="connsiteY1" fmla="*/ 2148840 h 2499360"/>
              <a:gd name="connsiteX2" fmla="*/ 670560 w 777240"/>
              <a:gd name="connsiteY2" fmla="*/ 2080260 h 2499360"/>
              <a:gd name="connsiteX3" fmla="*/ 777240 w 777240"/>
              <a:gd name="connsiteY3" fmla="*/ 1722120 h 2499360"/>
              <a:gd name="connsiteX4" fmla="*/ 198120 w 777240"/>
              <a:gd name="connsiteY4" fmla="*/ 1584960 h 2499360"/>
              <a:gd name="connsiteX5" fmla="*/ 533400 w 777240"/>
              <a:gd name="connsiteY5" fmla="*/ 472440 h 2499360"/>
              <a:gd name="connsiteX6" fmla="*/ 487680 w 777240"/>
              <a:gd name="connsiteY6" fmla="*/ 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2499360">
                <a:moveTo>
                  <a:pt x="0" y="2499360"/>
                </a:moveTo>
                <a:lnTo>
                  <a:pt x="640080" y="2148840"/>
                </a:lnTo>
                <a:lnTo>
                  <a:pt x="670560" y="2080260"/>
                </a:lnTo>
                <a:lnTo>
                  <a:pt x="777240" y="1722120"/>
                </a:lnTo>
                <a:lnTo>
                  <a:pt x="198120" y="1584960"/>
                </a:lnTo>
                <a:lnTo>
                  <a:pt x="533400" y="472440"/>
                </a:lnTo>
                <a:lnTo>
                  <a:pt x="48768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3BB5A763-A168-4E28-A9C7-75365FB6AE50}"/>
              </a:ext>
            </a:extLst>
          </p:cNvPr>
          <p:cNvSpPr/>
          <p:nvPr/>
        </p:nvSpPr>
        <p:spPr>
          <a:xfrm>
            <a:off x="2421677" y="4030980"/>
            <a:ext cx="1120140" cy="914400"/>
          </a:xfrm>
          <a:custGeom>
            <a:avLst/>
            <a:gdLst>
              <a:gd name="connsiteX0" fmla="*/ 1120140 w 1120140"/>
              <a:gd name="connsiteY0" fmla="*/ 914400 h 914400"/>
              <a:gd name="connsiteX1" fmla="*/ 1120140 w 1120140"/>
              <a:gd name="connsiteY1" fmla="*/ 914400 h 914400"/>
              <a:gd name="connsiteX2" fmla="*/ 106680 w 1120140"/>
              <a:gd name="connsiteY2" fmla="*/ 403860 h 914400"/>
              <a:gd name="connsiteX3" fmla="*/ 76200 w 1120140"/>
              <a:gd name="connsiteY3" fmla="*/ 335280 h 914400"/>
              <a:gd name="connsiteX4" fmla="*/ 0 w 112014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140" h="914400">
                <a:moveTo>
                  <a:pt x="1120140" y="914400"/>
                </a:moveTo>
                <a:lnTo>
                  <a:pt x="1120140" y="914400"/>
                </a:lnTo>
                <a:lnTo>
                  <a:pt x="106680" y="403860"/>
                </a:lnTo>
                <a:lnTo>
                  <a:pt x="76200" y="33528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91C67AB8-C02C-4507-866F-D2E3429DBD0B}"/>
              </a:ext>
            </a:extLst>
          </p:cNvPr>
          <p:cNvSpPr/>
          <p:nvPr/>
        </p:nvSpPr>
        <p:spPr>
          <a:xfrm>
            <a:off x="409997" y="3848100"/>
            <a:ext cx="1844040" cy="1036320"/>
          </a:xfrm>
          <a:custGeom>
            <a:avLst/>
            <a:gdLst>
              <a:gd name="connsiteX0" fmla="*/ 0 w 1844040"/>
              <a:gd name="connsiteY0" fmla="*/ 1036320 h 1036320"/>
              <a:gd name="connsiteX1" fmla="*/ 0 w 1844040"/>
              <a:gd name="connsiteY1" fmla="*/ 1036320 h 1036320"/>
              <a:gd name="connsiteX2" fmla="*/ 662940 w 1844040"/>
              <a:gd name="connsiteY2" fmla="*/ 853440 h 1036320"/>
              <a:gd name="connsiteX3" fmla="*/ 1844040 w 1844040"/>
              <a:gd name="connsiteY3" fmla="*/ 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4040" h="1036320">
                <a:moveTo>
                  <a:pt x="0" y="1036320"/>
                </a:moveTo>
                <a:lnTo>
                  <a:pt x="0" y="1036320"/>
                </a:lnTo>
                <a:lnTo>
                  <a:pt x="662940" y="853440"/>
                </a:lnTo>
                <a:lnTo>
                  <a:pt x="1844040" y="0"/>
                </a:ln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6B5A8366-8684-40B7-9B93-8392A8A47E15}"/>
              </a:ext>
            </a:extLst>
          </p:cNvPr>
          <p:cNvSpPr/>
          <p:nvPr/>
        </p:nvSpPr>
        <p:spPr>
          <a:xfrm rot="6316202" flipV="1">
            <a:off x="3070092" y="879923"/>
            <a:ext cx="485902" cy="45719"/>
          </a:xfrm>
          <a:custGeom>
            <a:avLst/>
            <a:gdLst>
              <a:gd name="connsiteX0" fmla="*/ 243840 w 243840"/>
              <a:gd name="connsiteY0" fmla="*/ 0 h 0"/>
              <a:gd name="connsiteX1" fmla="*/ 0 w 2438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>
                <a:moveTo>
                  <a:pt x="24384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C32D291-C9BB-40F5-8EC3-2E4A51FE1962}"/>
              </a:ext>
            </a:extLst>
          </p:cNvPr>
          <p:cNvSpPr txBox="1"/>
          <p:nvPr/>
        </p:nvSpPr>
        <p:spPr>
          <a:xfrm>
            <a:off x="1852659" y="1295400"/>
            <a:ext cx="11763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Rioolleiding voor leegloop en afkoppelen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EC4E5FE-C85B-48F4-95DE-CA7C6310E8F5}"/>
              </a:ext>
            </a:extLst>
          </p:cNvPr>
          <p:cNvSpPr txBox="1"/>
          <p:nvPr/>
        </p:nvSpPr>
        <p:spPr>
          <a:xfrm>
            <a:off x="1171095" y="4495967"/>
            <a:ext cx="1399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Watergeleiding en toegang buffer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5EDB663-3048-42B7-B69B-C7181495AD56}"/>
              </a:ext>
            </a:extLst>
          </p:cNvPr>
          <p:cNvSpPr txBox="1"/>
          <p:nvPr/>
        </p:nvSpPr>
        <p:spPr>
          <a:xfrm>
            <a:off x="874628" y="3571101"/>
            <a:ext cx="97075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Stroombaan</a:t>
            </a: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7B527D6D-2DF5-4F9C-A6D7-6D0051B44914}"/>
              </a:ext>
            </a:extLst>
          </p:cNvPr>
          <p:cNvSpPr/>
          <p:nvPr/>
        </p:nvSpPr>
        <p:spPr>
          <a:xfrm>
            <a:off x="1563204" y="2250831"/>
            <a:ext cx="1294227" cy="436098"/>
          </a:xfrm>
          <a:custGeom>
            <a:avLst/>
            <a:gdLst>
              <a:gd name="connsiteX0" fmla="*/ 1294227 w 1294227"/>
              <a:gd name="connsiteY0" fmla="*/ 436098 h 436098"/>
              <a:gd name="connsiteX1" fmla="*/ 330590 w 1294227"/>
              <a:gd name="connsiteY1" fmla="*/ 98474 h 436098"/>
              <a:gd name="connsiteX2" fmla="*/ 0 w 1294227"/>
              <a:gd name="connsiteY2" fmla="*/ 0 h 43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227" h="436098">
                <a:moveTo>
                  <a:pt x="1294227" y="436098"/>
                </a:moveTo>
                <a:lnTo>
                  <a:pt x="330590" y="98474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: vorm 28">
            <a:extLst>
              <a:ext uri="{FF2B5EF4-FFF2-40B4-BE49-F238E27FC236}">
                <a16:creationId xmlns:a16="http://schemas.microsoft.com/office/drawing/2014/main" id="{19DF2BD1-43AD-47EA-BD66-275894F9B536}"/>
              </a:ext>
            </a:extLst>
          </p:cNvPr>
          <p:cNvSpPr/>
          <p:nvPr/>
        </p:nvSpPr>
        <p:spPr>
          <a:xfrm>
            <a:off x="3504545" y="2904978"/>
            <a:ext cx="745588" cy="105508"/>
          </a:xfrm>
          <a:custGeom>
            <a:avLst/>
            <a:gdLst>
              <a:gd name="connsiteX0" fmla="*/ 0 w 745588"/>
              <a:gd name="connsiteY0" fmla="*/ 0 h 105508"/>
              <a:gd name="connsiteX1" fmla="*/ 316523 w 745588"/>
              <a:gd name="connsiteY1" fmla="*/ 70339 h 105508"/>
              <a:gd name="connsiteX2" fmla="*/ 745588 w 745588"/>
              <a:gd name="connsiteY2" fmla="*/ 105508 h 10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588" h="105508">
                <a:moveTo>
                  <a:pt x="0" y="0"/>
                </a:moveTo>
                <a:lnTo>
                  <a:pt x="316523" y="70339"/>
                </a:lnTo>
                <a:lnTo>
                  <a:pt x="745588" y="105508"/>
                </a:lnTo>
              </a:path>
            </a:pathLst>
          </a:custGeom>
          <a:noFill/>
          <a:ln w="38100">
            <a:solidFill>
              <a:srgbClr val="7030A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68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Hegge West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C01DC89B-AE2C-423A-92B8-AEBB7B4D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126" y="1739588"/>
            <a:ext cx="2724436" cy="2056608"/>
          </a:xfrm>
          <a:prstGeom prst="rect">
            <a:avLst/>
          </a:prstGeom>
        </p:spPr>
      </p:pic>
      <p:sp>
        <p:nvSpPr>
          <p:cNvPr id="29" name="Rechthoek 28">
            <a:extLst>
              <a:ext uri="{FF2B5EF4-FFF2-40B4-BE49-F238E27FC236}">
                <a16:creationId xmlns:a16="http://schemas.microsoft.com/office/drawing/2014/main" id="{2409357C-64C8-4976-B15A-63CB6BA84077}"/>
              </a:ext>
            </a:extLst>
          </p:cNvPr>
          <p:cNvSpPr/>
          <p:nvPr/>
        </p:nvSpPr>
        <p:spPr>
          <a:xfrm>
            <a:off x="7064434" y="1914344"/>
            <a:ext cx="678911" cy="6650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A5CCF56B-28E0-461B-AEA4-30DC6475C532}"/>
              </a:ext>
            </a:extLst>
          </p:cNvPr>
          <p:cNvCxnSpPr>
            <a:cxnSpLocks/>
          </p:cNvCxnSpPr>
          <p:nvPr/>
        </p:nvCxnSpPr>
        <p:spPr>
          <a:xfrm flipH="1" flipV="1">
            <a:off x="5236027" y="752622"/>
            <a:ext cx="1828408" cy="1159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4847426-30D3-45BF-9957-D2982B8DA3DC}"/>
              </a:ext>
            </a:extLst>
          </p:cNvPr>
          <p:cNvCxnSpPr>
            <a:cxnSpLocks/>
          </p:cNvCxnSpPr>
          <p:nvPr/>
        </p:nvCxnSpPr>
        <p:spPr>
          <a:xfrm flipH="1">
            <a:off x="5236027" y="2579362"/>
            <a:ext cx="1828407" cy="25528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Afbeelding 4">
            <a:extLst>
              <a:ext uri="{FF2B5EF4-FFF2-40B4-BE49-F238E27FC236}">
                <a16:creationId xmlns:a16="http://schemas.microsoft.com/office/drawing/2014/main" id="{CD0AC59E-F8A4-48BC-8EC0-D9C548868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4" b="3816"/>
          <a:stretch/>
        </p:blipFill>
        <p:spPr>
          <a:xfrm>
            <a:off x="118382" y="752621"/>
            <a:ext cx="5117645" cy="4379545"/>
          </a:xfrm>
          <a:prstGeom prst="rect">
            <a:avLst/>
          </a:prstGeom>
        </p:spPr>
      </p:pic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BE538D44-0A0B-4616-8FF9-E1C2FCFC9BE4}"/>
              </a:ext>
            </a:extLst>
          </p:cNvPr>
          <p:cNvSpPr/>
          <p:nvPr/>
        </p:nvSpPr>
        <p:spPr>
          <a:xfrm>
            <a:off x="3542008" y="3916680"/>
            <a:ext cx="1615440" cy="1173480"/>
          </a:xfrm>
          <a:custGeom>
            <a:avLst/>
            <a:gdLst>
              <a:gd name="connsiteX0" fmla="*/ 1615440 w 1615440"/>
              <a:gd name="connsiteY0" fmla="*/ 1173480 h 1173480"/>
              <a:gd name="connsiteX1" fmla="*/ 1371600 w 1615440"/>
              <a:gd name="connsiteY1" fmla="*/ 1005840 h 1173480"/>
              <a:gd name="connsiteX2" fmla="*/ 30480 w 1615440"/>
              <a:gd name="connsiteY2" fmla="*/ 685800 h 1173480"/>
              <a:gd name="connsiteX3" fmla="*/ 0 w 1615440"/>
              <a:gd name="connsiteY3" fmla="*/ 571500 h 1173480"/>
              <a:gd name="connsiteX4" fmla="*/ 129540 w 1615440"/>
              <a:gd name="connsiteY4" fmla="*/ 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440" h="1173480">
                <a:moveTo>
                  <a:pt x="1615440" y="1173480"/>
                </a:moveTo>
                <a:lnTo>
                  <a:pt x="1371600" y="1005840"/>
                </a:lnTo>
                <a:lnTo>
                  <a:pt x="30480" y="685800"/>
                </a:lnTo>
                <a:lnTo>
                  <a:pt x="0" y="571500"/>
                </a:lnTo>
                <a:lnTo>
                  <a:pt x="12954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F61D0F3B-B97F-4F43-9CA5-05C2D876B68B}"/>
              </a:ext>
            </a:extLst>
          </p:cNvPr>
          <p:cNvSpPr/>
          <p:nvPr/>
        </p:nvSpPr>
        <p:spPr>
          <a:xfrm>
            <a:off x="3580108" y="3634740"/>
            <a:ext cx="83820" cy="274320"/>
          </a:xfrm>
          <a:custGeom>
            <a:avLst/>
            <a:gdLst>
              <a:gd name="connsiteX0" fmla="*/ 83820 w 83820"/>
              <a:gd name="connsiteY0" fmla="*/ 274320 h 274320"/>
              <a:gd name="connsiteX1" fmla="*/ 0 w 83820"/>
              <a:gd name="connsiteY1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274320">
                <a:moveTo>
                  <a:pt x="83820" y="27432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76515537-60DA-4E5B-BBB1-EB304052E812}"/>
              </a:ext>
            </a:extLst>
          </p:cNvPr>
          <p:cNvSpPr/>
          <p:nvPr/>
        </p:nvSpPr>
        <p:spPr>
          <a:xfrm>
            <a:off x="2406628" y="3078480"/>
            <a:ext cx="1234440" cy="541020"/>
          </a:xfrm>
          <a:custGeom>
            <a:avLst/>
            <a:gdLst>
              <a:gd name="connsiteX0" fmla="*/ 1173480 w 1234440"/>
              <a:gd name="connsiteY0" fmla="*/ 541020 h 541020"/>
              <a:gd name="connsiteX1" fmla="*/ 1234440 w 1234440"/>
              <a:gd name="connsiteY1" fmla="*/ 121920 h 541020"/>
              <a:gd name="connsiteX2" fmla="*/ 1203960 w 1234440"/>
              <a:gd name="connsiteY2" fmla="*/ 53340 h 541020"/>
              <a:gd name="connsiteX3" fmla="*/ 1143000 w 1234440"/>
              <a:gd name="connsiteY3" fmla="*/ 15240 h 541020"/>
              <a:gd name="connsiteX4" fmla="*/ 0 w 1234440"/>
              <a:gd name="connsiteY4" fmla="*/ 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" h="541020">
                <a:moveTo>
                  <a:pt x="1173480" y="541020"/>
                </a:moveTo>
                <a:lnTo>
                  <a:pt x="1234440" y="121920"/>
                </a:lnTo>
                <a:lnTo>
                  <a:pt x="1203960" y="53340"/>
                </a:lnTo>
                <a:lnTo>
                  <a:pt x="1143000" y="152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A7BE437E-B93B-4AC2-A656-D6B002B3F750}"/>
              </a:ext>
            </a:extLst>
          </p:cNvPr>
          <p:cNvSpPr/>
          <p:nvPr/>
        </p:nvSpPr>
        <p:spPr>
          <a:xfrm>
            <a:off x="2139928" y="3063240"/>
            <a:ext cx="243840" cy="0"/>
          </a:xfrm>
          <a:custGeom>
            <a:avLst/>
            <a:gdLst>
              <a:gd name="connsiteX0" fmla="*/ 243840 w 243840"/>
              <a:gd name="connsiteY0" fmla="*/ 0 h 0"/>
              <a:gd name="connsiteX1" fmla="*/ 0 w 2438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>
                <a:moveTo>
                  <a:pt x="24384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39178461-9998-485D-AE3C-02BE3C065A47}"/>
              </a:ext>
            </a:extLst>
          </p:cNvPr>
          <p:cNvSpPr/>
          <p:nvPr/>
        </p:nvSpPr>
        <p:spPr>
          <a:xfrm>
            <a:off x="82528" y="853440"/>
            <a:ext cx="2095500" cy="2885739"/>
          </a:xfrm>
          <a:custGeom>
            <a:avLst/>
            <a:gdLst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243840 w 2095500"/>
              <a:gd name="connsiteY9" fmla="*/ 693420 h 2811780"/>
              <a:gd name="connsiteX10" fmla="*/ 213360 w 2095500"/>
              <a:gd name="connsiteY10" fmla="*/ 106680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13360 w 2095500"/>
              <a:gd name="connsiteY10" fmla="*/ 106680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83485 w 2095500"/>
              <a:gd name="connsiteY4" fmla="*/ 1323638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2014370 w 2095500"/>
              <a:gd name="connsiteY2" fmla="*/ 1567928 h 2811780"/>
              <a:gd name="connsiteX3" fmla="*/ 1897380 w 2095500"/>
              <a:gd name="connsiteY3" fmla="*/ 1409700 h 2811780"/>
              <a:gd name="connsiteX4" fmla="*/ 1883485 w 2095500"/>
              <a:gd name="connsiteY4" fmla="*/ 1323638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14369 w 2095500"/>
              <a:gd name="connsiteY0" fmla="*/ 2885739 h 2885739"/>
              <a:gd name="connsiteX1" fmla="*/ 2095500 w 2095500"/>
              <a:gd name="connsiteY1" fmla="*/ 1790700 h 2885739"/>
              <a:gd name="connsiteX2" fmla="*/ 2014370 w 2095500"/>
              <a:gd name="connsiteY2" fmla="*/ 1567928 h 2885739"/>
              <a:gd name="connsiteX3" fmla="*/ 1897380 w 2095500"/>
              <a:gd name="connsiteY3" fmla="*/ 1409700 h 2885739"/>
              <a:gd name="connsiteX4" fmla="*/ 1883485 w 2095500"/>
              <a:gd name="connsiteY4" fmla="*/ 1323638 h 2885739"/>
              <a:gd name="connsiteX5" fmla="*/ 1606475 w 2095500"/>
              <a:gd name="connsiteY5" fmla="*/ 1204856 h 2885739"/>
              <a:gd name="connsiteX6" fmla="*/ 1463040 w 2095500"/>
              <a:gd name="connsiteY6" fmla="*/ 899160 h 2885739"/>
              <a:gd name="connsiteX7" fmla="*/ 1366669 w 2095500"/>
              <a:gd name="connsiteY7" fmla="*/ 774999 h 2885739"/>
              <a:gd name="connsiteX8" fmla="*/ 1003151 w 2095500"/>
              <a:gd name="connsiteY8" fmla="*/ 669215 h 2885739"/>
              <a:gd name="connsiteX9" fmla="*/ 344693 w 2095500"/>
              <a:gd name="connsiteY9" fmla="*/ 612738 h 2885739"/>
              <a:gd name="connsiteX10" fmla="*/ 294043 w 2095500"/>
              <a:gd name="connsiteY10" fmla="*/ 59615 h 2885739"/>
              <a:gd name="connsiteX11" fmla="*/ 142090 w 2095500"/>
              <a:gd name="connsiteY11" fmla="*/ 9413 h 2885739"/>
              <a:gd name="connsiteX12" fmla="*/ 0 w 2095500"/>
              <a:gd name="connsiteY12" fmla="*/ 0 h 28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5500" h="2885739">
                <a:moveTo>
                  <a:pt x="2014369" y="2885739"/>
                </a:moveTo>
                <a:lnTo>
                  <a:pt x="2095500" y="1790700"/>
                </a:lnTo>
                <a:lnTo>
                  <a:pt x="2014370" y="1567928"/>
                </a:lnTo>
                <a:lnTo>
                  <a:pt x="1897380" y="1409700"/>
                </a:lnTo>
                <a:lnTo>
                  <a:pt x="1883485" y="1323638"/>
                </a:lnTo>
                <a:lnTo>
                  <a:pt x="1606475" y="1204856"/>
                </a:lnTo>
                <a:lnTo>
                  <a:pt x="1463040" y="899160"/>
                </a:lnTo>
                <a:lnTo>
                  <a:pt x="1366669" y="774999"/>
                </a:lnTo>
                <a:lnTo>
                  <a:pt x="1003151" y="669215"/>
                </a:lnTo>
                <a:lnTo>
                  <a:pt x="344693" y="612738"/>
                </a:lnTo>
                <a:lnTo>
                  <a:pt x="294043" y="59615"/>
                </a:lnTo>
                <a:lnTo>
                  <a:pt x="142090" y="941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lt1"/>
              </a:solidFill>
            </a:endParaRP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366C6080-CDE3-4280-881F-BB5C684B1053}"/>
              </a:ext>
            </a:extLst>
          </p:cNvPr>
          <p:cNvSpPr/>
          <p:nvPr/>
        </p:nvSpPr>
        <p:spPr>
          <a:xfrm>
            <a:off x="98905" y="752622"/>
            <a:ext cx="5137122" cy="4397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2F133BE-247E-441A-A6AA-7699E692F927}"/>
              </a:ext>
            </a:extLst>
          </p:cNvPr>
          <p:cNvSpPr txBox="1"/>
          <p:nvPr/>
        </p:nvSpPr>
        <p:spPr>
          <a:xfrm>
            <a:off x="3761386" y="3659170"/>
            <a:ext cx="949597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Rioolleiding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511DBCB9-FC2C-4FA9-B2D3-E9AFB7B4D63E}"/>
              </a:ext>
            </a:extLst>
          </p:cNvPr>
          <p:cNvSpPr txBox="1"/>
          <p:nvPr/>
        </p:nvSpPr>
        <p:spPr>
          <a:xfrm>
            <a:off x="4010334" y="4364920"/>
            <a:ext cx="119316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Watergeleiding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74262AF-61CE-4925-B575-85C20B21BEE1}"/>
              </a:ext>
            </a:extLst>
          </p:cNvPr>
          <p:cNvSpPr txBox="1"/>
          <p:nvPr/>
        </p:nvSpPr>
        <p:spPr>
          <a:xfrm>
            <a:off x="2331955" y="4655396"/>
            <a:ext cx="970757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Stroombaan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0AFAF8C-EF6D-49E2-90F5-DADB7D3EC2EC}"/>
              </a:ext>
            </a:extLst>
          </p:cNvPr>
          <p:cNvSpPr txBox="1"/>
          <p:nvPr/>
        </p:nvSpPr>
        <p:spPr>
          <a:xfrm>
            <a:off x="1819457" y="1693080"/>
            <a:ext cx="11388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Vergroten sloot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7A7A79A2-30D6-42B2-A39C-109AEAAA3482}"/>
              </a:ext>
            </a:extLst>
          </p:cNvPr>
          <p:cNvSpPr txBox="1"/>
          <p:nvPr/>
        </p:nvSpPr>
        <p:spPr>
          <a:xfrm>
            <a:off x="620587" y="1094692"/>
            <a:ext cx="1351270" cy="276999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Onderhoudsstrook</a:t>
            </a:r>
          </a:p>
        </p:txBody>
      </p:sp>
    </p:spTree>
    <p:extLst>
      <p:ext uri="{BB962C8B-B14F-4D97-AF65-F5344CB8AC3E}">
        <p14:creationId xmlns:p14="http://schemas.microsoft.com/office/powerpoint/2010/main" val="266152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0AA2A191-9293-4167-90B0-11E9F5DD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4" b="3816"/>
          <a:stretch/>
        </p:blipFill>
        <p:spPr>
          <a:xfrm>
            <a:off x="118382" y="752621"/>
            <a:ext cx="5117645" cy="43795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Hegge West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D339F7-62E6-44D3-94CC-E34E1507C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717" y="310115"/>
            <a:ext cx="3102063" cy="2535135"/>
          </a:xfrm>
          <a:prstGeom prst="rect">
            <a:avLst/>
          </a:prstGeom>
        </p:spPr>
      </p:pic>
      <p:sp>
        <p:nvSpPr>
          <p:cNvPr id="17" name="Tijdelijke aanduiding voor inhoud 7">
            <a:extLst>
              <a:ext uri="{FF2B5EF4-FFF2-40B4-BE49-F238E27FC236}">
                <a16:creationId xmlns:a16="http://schemas.microsoft.com/office/drawing/2014/main" id="{C5FAC4C5-6A4E-4BB8-9D62-0002DFDA3463}"/>
              </a:ext>
            </a:extLst>
          </p:cNvPr>
          <p:cNvSpPr txBox="1">
            <a:spLocks/>
          </p:cNvSpPr>
          <p:nvPr/>
        </p:nvSpPr>
        <p:spPr>
          <a:xfrm>
            <a:off x="4723829" y="294700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Voor maatregelen</a:t>
            </a: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ECE63C29-E59A-475D-8F69-785E8A5F2996}"/>
              </a:ext>
            </a:extLst>
          </p:cNvPr>
          <p:cNvSpPr/>
          <p:nvPr/>
        </p:nvSpPr>
        <p:spPr>
          <a:xfrm>
            <a:off x="3542008" y="3916680"/>
            <a:ext cx="1615440" cy="1173480"/>
          </a:xfrm>
          <a:custGeom>
            <a:avLst/>
            <a:gdLst>
              <a:gd name="connsiteX0" fmla="*/ 1615440 w 1615440"/>
              <a:gd name="connsiteY0" fmla="*/ 1173480 h 1173480"/>
              <a:gd name="connsiteX1" fmla="*/ 1371600 w 1615440"/>
              <a:gd name="connsiteY1" fmla="*/ 1005840 h 1173480"/>
              <a:gd name="connsiteX2" fmla="*/ 30480 w 1615440"/>
              <a:gd name="connsiteY2" fmla="*/ 685800 h 1173480"/>
              <a:gd name="connsiteX3" fmla="*/ 0 w 1615440"/>
              <a:gd name="connsiteY3" fmla="*/ 571500 h 1173480"/>
              <a:gd name="connsiteX4" fmla="*/ 129540 w 1615440"/>
              <a:gd name="connsiteY4" fmla="*/ 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440" h="1173480">
                <a:moveTo>
                  <a:pt x="1615440" y="1173480"/>
                </a:moveTo>
                <a:lnTo>
                  <a:pt x="1371600" y="1005840"/>
                </a:lnTo>
                <a:lnTo>
                  <a:pt x="30480" y="685800"/>
                </a:lnTo>
                <a:lnTo>
                  <a:pt x="0" y="571500"/>
                </a:lnTo>
                <a:lnTo>
                  <a:pt x="12954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FFD8AFCB-C1B9-4B5F-88F8-795A367E59B1}"/>
              </a:ext>
            </a:extLst>
          </p:cNvPr>
          <p:cNvSpPr/>
          <p:nvPr/>
        </p:nvSpPr>
        <p:spPr>
          <a:xfrm>
            <a:off x="3580108" y="3634740"/>
            <a:ext cx="83820" cy="274320"/>
          </a:xfrm>
          <a:custGeom>
            <a:avLst/>
            <a:gdLst>
              <a:gd name="connsiteX0" fmla="*/ 83820 w 83820"/>
              <a:gd name="connsiteY0" fmla="*/ 274320 h 274320"/>
              <a:gd name="connsiteX1" fmla="*/ 0 w 83820"/>
              <a:gd name="connsiteY1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274320">
                <a:moveTo>
                  <a:pt x="83820" y="27432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CEDDB8D1-F7BF-4E49-B1A6-DF1C8B971FFA}"/>
              </a:ext>
            </a:extLst>
          </p:cNvPr>
          <p:cNvSpPr/>
          <p:nvPr/>
        </p:nvSpPr>
        <p:spPr>
          <a:xfrm>
            <a:off x="2406628" y="3078480"/>
            <a:ext cx="1234440" cy="541020"/>
          </a:xfrm>
          <a:custGeom>
            <a:avLst/>
            <a:gdLst>
              <a:gd name="connsiteX0" fmla="*/ 1173480 w 1234440"/>
              <a:gd name="connsiteY0" fmla="*/ 541020 h 541020"/>
              <a:gd name="connsiteX1" fmla="*/ 1234440 w 1234440"/>
              <a:gd name="connsiteY1" fmla="*/ 121920 h 541020"/>
              <a:gd name="connsiteX2" fmla="*/ 1203960 w 1234440"/>
              <a:gd name="connsiteY2" fmla="*/ 53340 h 541020"/>
              <a:gd name="connsiteX3" fmla="*/ 1143000 w 1234440"/>
              <a:gd name="connsiteY3" fmla="*/ 15240 h 541020"/>
              <a:gd name="connsiteX4" fmla="*/ 0 w 1234440"/>
              <a:gd name="connsiteY4" fmla="*/ 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440" h="541020">
                <a:moveTo>
                  <a:pt x="1173480" y="541020"/>
                </a:moveTo>
                <a:lnTo>
                  <a:pt x="1234440" y="121920"/>
                </a:lnTo>
                <a:lnTo>
                  <a:pt x="1203960" y="53340"/>
                </a:lnTo>
                <a:lnTo>
                  <a:pt x="1143000" y="152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5012755E-C103-4B50-A6EF-04DFCACF90B5}"/>
              </a:ext>
            </a:extLst>
          </p:cNvPr>
          <p:cNvSpPr/>
          <p:nvPr/>
        </p:nvSpPr>
        <p:spPr>
          <a:xfrm>
            <a:off x="2139928" y="3063240"/>
            <a:ext cx="243840" cy="0"/>
          </a:xfrm>
          <a:custGeom>
            <a:avLst/>
            <a:gdLst>
              <a:gd name="connsiteX0" fmla="*/ 243840 w 243840"/>
              <a:gd name="connsiteY0" fmla="*/ 0 h 0"/>
              <a:gd name="connsiteX1" fmla="*/ 0 w 24384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840">
                <a:moveTo>
                  <a:pt x="243840" y="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AF739741-DF7F-4FB5-BDE4-9C5C12874BAD}"/>
              </a:ext>
            </a:extLst>
          </p:cNvPr>
          <p:cNvSpPr/>
          <p:nvPr/>
        </p:nvSpPr>
        <p:spPr>
          <a:xfrm>
            <a:off x="82528" y="853440"/>
            <a:ext cx="2095500" cy="2885739"/>
          </a:xfrm>
          <a:custGeom>
            <a:avLst/>
            <a:gdLst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243840 w 2095500"/>
              <a:gd name="connsiteY9" fmla="*/ 693420 h 2811780"/>
              <a:gd name="connsiteX10" fmla="*/ 213360 w 2095500"/>
              <a:gd name="connsiteY10" fmla="*/ 106680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13360 w 2095500"/>
              <a:gd name="connsiteY10" fmla="*/ 106680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21920 w 2095500"/>
              <a:gd name="connsiteY11" fmla="*/ 22860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982980 w 2095500"/>
              <a:gd name="connsiteY8" fmla="*/ 716280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272540 w 2095500"/>
              <a:gd name="connsiteY7" fmla="*/ 815340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53540 w 2095500"/>
              <a:gd name="connsiteY5" fmla="*/ 1325880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36420 w 2095500"/>
              <a:gd name="connsiteY4" fmla="*/ 1363980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1920240 w 2095500"/>
              <a:gd name="connsiteY2" fmla="*/ 1554480 h 2811780"/>
              <a:gd name="connsiteX3" fmla="*/ 1897380 w 2095500"/>
              <a:gd name="connsiteY3" fmla="*/ 1409700 h 2811780"/>
              <a:gd name="connsiteX4" fmla="*/ 1883485 w 2095500"/>
              <a:gd name="connsiteY4" fmla="*/ 1323638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34540 w 2095500"/>
              <a:gd name="connsiteY0" fmla="*/ 2811780 h 2811780"/>
              <a:gd name="connsiteX1" fmla="*/ 2095500 w 2095500"/>
              <a:gd name="connsiteY1" fmla="*/ 1790700 h 2811780"/>
              <a:gd name="connsiteX2" fmla="*/ 2014370 w 2095500"/>
              <a:gd name="connsiteY2" fmla="*/ 1567928 h 2811780"/>
              <a:gd name="connsiteX3" fmla="*/ 1897380 w 2095500"/>
              <a:gd name="connsiteY3" fmla="*/ 1409700 h 2811780"/>
              <a:gd name="connsiteX4" fmla="*/ 1883485 w 2095500"/>
              <a:gd name="connsiteY4" fmla="*/ 1323638 h 2811780"/>
              <a:gd name="connsiteX5" fmla="*/ 1606475 w 2095500"/>
              <a:gd name="connsiteY5" fmla="*/ 1204856 h 2811780"/>
              <a:gd name="connsiteX6" fmla="*/ 1463040 w 2095500"/>
              <a:gd name="connsiteY6" fmla="*/ 899160 h 2811780"/>
              <a:gd name="connsiteX7" fmla="*/ 1366669 w 2095500"/>
              <a:gd name="connsiteY7" fmla="*/ 774999 h 2811780"/>
              <a:gd name="connsiteX8" fmla="*/ 1003151 w 2095500"/>
              <a:gd name="connsiteY8" fmla="*/ 669215 h 2811780"/>
              <a:gd name="connsiteX9" fmla="*/ 344693 w 2095500"/>
              <a:gd name="connsiteY9" fmla="*/ 612738 h 2811780"/>
              <a:gd name="connsiteX10" fmla="*/ 294043 w 2095500"/>
              <a:gd name="connsiteY10" fmla="*/ 59615 h 2811780"/>
              <a:gd name="connsiteX11" fmla="*/ 142090 w 2095500"/>
              <a:gd name="connsiteY11" fmla="*/ 9413 h 2811780"/>
              <a:gd name="connsiteX12" fmla="*/ 0 w 2095500"/>
              <a:gd name="connsiteY12" fmla="*/ 0 h 2811780"/>
              <a:gd name="connsiteX0" fmla="*/ 2014369 w 2095500"/>
              <a:gd name="connsiteY0" fmla="*/ 2885739 h 2885739"/>
              <a:gd name="connsiteX1" fmla="*/ 2095500 w 2095500"/>
              <a:gd name="connsiteY1" fmla="*/ 1790700 h 2885739"/>
              <a:gd name="connsiteX2" fmla="*/ 2014370 w 2095500"/>
              <a:gd name="connsiteY2" fmla="*/ 1567928 h 2885739"/>
              <a:gd name="connsiteX3" fmla="*/ 1897380 w 2095500"/>
              <a:gd name="connsiteY3" fmla="*/ 1409700 h 2885739"/>
              <a:gd name="connsiteX4" fmla="*/ 1883485 w 2095500"/>
              <a:gd name="connsiteY4" fmla="*/ 1323638 h 2885739"/>
              <a:gd name="connsiteX5" fmla="*/ 1606475 w 2095500"/>
              <a:gd name="connsiteY5" fmla="*/ 1204856 h 2885739"/>
              <a:gd name="connsiteX6" fmla="*/ 1463040 w 2095500"/>
              <a:gd name="connsiteY6" fmla="*/ 899160 h 2885739"/>
              <a:gd name="connsiteX7" fmla="*/ 1366669 w 2095500"/>
              <a:gd name="connsiteY7" fmla="*/ 774999 h 2885739"/>
              <a:gd name="connsiteX8" fmla="*/ 1003151 w 2095500"/>
              <a:gd name="connsiteY8" fmla="*/ 669215 h 2885739"/>
              <a:gd name="connsiteX9" fmla="*/ 344693 w 2095500"/>
              <a:gd name="connsiteY9" fmla="*/ 612738 h 2885739"/>
              <a:gd name="connsiteX10" fmla="*/ 294043 w 2095500"/>
              <a:gd name="connsiteY10" fmla="*/ 59615 h 2885739"/>
              <a:gd name="connsiteX11" fmla="*/ 142090 w 2095500"/>
              <a:gd name="connsiteY11" fmla="*/ 9413 h 2885739"/>
              <a:gd name="connsiteX12" fmla="*/ 0 w 2095500"/>
              <a:gd name="connsiteY12" fmla="*/ 0 h 28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5500" h="2885739">
                <a:moveTo>
                  <a:pt x="2014369" y="2885739"/>
                </a:moveTo>
                <a:lnTo>
                  <a:pt x="2095500" y="1790700"/>
                </a:lnTo>
                <a:lnTo>
                  <a:pt x="2014370" y="1567928"/>
                </a:lnTo>
                <a:lnTo>
                  <a:pt x="1897380" y="1409700"/>
                </a:lnTo>
                <a:lnTo>
                  <a:pt x="1883485" y="1323638"/>
                </a:lnTo>
                <a:lnTo>
                  <a:pt x="1606475" y="1204856"/>
                </a:lnTo>
                <a:lnTo>
                  <a:pt x="1463040" y="899160"/>
                </a:lnTo>
                <a:lnTo>
                  <a:pt x="1366669" y="774999"/>
                </a:lnTo>
                <a:lnTo>
                  <a:pt x="1003151" y="669215"/>
                </a:lnTo>
                <a:lnTo>
                  <a:pt x="344693" y="612738"/>
                </a:lnTo>
                <a:lnTo>
                  <a:pt x="294043" y="59615"/>
                </a:lnTo>
                <a:lnTo>
                  <a:pt x="142090" y="9413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lt1"/>
              </a:solidFill>
            </a:endParaRPr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C83B3B3A-9DFC-4E30-8DD0-F0CF163F6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45559" y="2375095"/>
            <a:ext cx="3450973" cy="2768405"/>
          </a:xfrm>
        </p:spPr>
      </p:pic>
      <p:sp>
        <p:nvSpPr>
          <p:cNvPr id="19" name="Tijdelijke aanduiding voor inhoud 7">
            <a:extLst>
              <a:ext uri="{FF2B5EF4-FFF2-40B4-BE49-F238E27FC236}">
                <a16:creationId xmlns:a16="http://schemas.microsoft.com/office/drawing/2014/main" id="{4F3ACA87-71DF-45AE-8CD2-A9BAEEA4CB63}"/>
              </a:ext>
            </a:extLst>
          </p:cNvPr>
          <p:cNvSpPr txBox="1">
            <a:spLocks/>
          </p:cNvSpPr>
          <p:nvPr/>
        </p:nvSpPr>
        <p:spPr>
          <a:xfrm>
            <a:off x="5746210" y="2461607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Na maatregelen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F79CEFC-7B53-4817-BF9D-756470F05D63}"/>
              </a:ext>
            </a:extLst>
          </p:cNvPr>
          <p:cNvSpPr/>
          <p:nvPr/>
        </p:nvSpPr>
        <p:spPr>
          <a:xfrm>
            <a:off x="98905" y="752622"/>
            <a:ext cx="5137122" cy="4397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265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Buffers </a:t>
            </a:r>
            <a:r>
              <a:rPr lang="nl-NL" sz="4000" dirty="0" err="1"/>
              <a:t>Diependaalsweg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ED9D12-BBB0-4785-B5BD-76C341514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872" y="1816960"/>
            <a:ext cx="2724436" cy="2056608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3A81B457-8D9F-4B53-9FFB-7F3F32857424}"/>
              </a:ext>
            </a:extLst>
          </p:cNvPr>
          <p:cNvSpPr/>
          <p:nvPr/>
        </p:nvSpPr>
        <p:spPr>
          <a:xfrm>
            <a:off x="6498523" y="2416005"/>
            <a:ext cx="488246" cy="4814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3C339D2-5FF8-465E-903C-C13020E4BEF7}"/>
              </a:ext>
            </a:extLst>
          </p:cNvPr>
          <p:cNvCxnSpPr>
            <a:cxnSpLocks/>
          </p:cNvCxnSpPr>
          <p:nvPr/>
        </p:nvCxnSpPr>
        <p:spPr>
          <a:xfrm flipH="1" flipV="1">
            <a:off x="4207535" y="868275"/>
            <a:ext cx="2290988" cy="1549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48A7F9C-AFFE-4680-9099-D7A07D5A649E}"/>
              </a:ext>
            </a:extLst>
          </p:cNvPr>
          <p:cNvCxnSpPr>
            <a:cxnSpLocks/>
          </p:cNvCxnSpPr>
          <p:nvPr/>
        </p:nvCxnSpPr>
        <p:spPr>
          <a:xfrm flipH="1">
            <a:off x="4207535" y="2897463"/>
            <a:ext cx="2290989" cy="15477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EED7C3-813D-49FE-95E0-80D42D8DE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11" y="868275"/>
            <a:ext cx="3290024" cy="35769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713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Buffers </a:t>
            </a:r>
            <a:r>
              <a:rPr lang="nl-NL" sz="4000" dirty="0" err="1"/>
              <a:t>Diependaalsweg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6B9523E-A8AA-497B-8E1C-E20D5C488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506" y="805799"/>
            <a:ext cx="2274652" cy="32518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914C46D-6638-47DD-8C24-BBEF2C962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189" y="1902154"/>
            <a:ext cx="2304811" cy="3251879"/>
          </a:xfrm>
          <a:prstGeom prst="rect">
            <a:avLst/>
          </a:prstGeom>
        </p:spPr>
      </p:pic>
      <p:sp>
        <p:nvSpPr>
          <p:cNvPr id="11" name="Tijdelijke aanduiding voor inhoud 7">
            <a:extLst>
              <a:ext uri="{FF2B5EF4-FFF2-40B4-BE49-F238E27FC236}">
                <a16:creationId xmlns:a16="http://schemas.microsoft.com/office/drawing/2014/main" id="{ACC1A374-42FB-4D40-85EF-16E3DFCA9382}"/>
              </a:ext>
            </a:extLst>
          </p:cNvPr>
          <p:cNvSpPr txBox="1">
            <a:spLocks/>
          </p:cNvSpPr>
          <p:nvPr/>
        </p:nvSpPr>
        <p:spPr>
          <a:xfrm>
            <a:off x="4854826" y="3657398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Voor maatregelen</a:t>
            </a:r>
          </a:p>
        </p:txBody>
      </p:sp>
      <p:sp>
        <p:nvSpPr>
          <p:cNvPr id="12" name="Tijdelijke aanduiding voor inhoud 7">
            <a:extLst>
              <a:ext uri="{FF2B5EF4-FFF2-40B4-BE49-F238E27FC236}">
                <a16:creationId xmlns:a16="http://schemas.microsoft.com/office/drawing/2014/main" id="{91B8454F-5105-49B1-B849-FB30D5B5246B}"/>
              </a:ext>
            </a:extLst>
          </p:cNvPr>
          <p:cNvSpPr txBox="1">
            <a:spLocks/>
          </p:cNvSpPr>
          <p:nvPr/>
        </p:nvSpPr>
        <p:spPr>
          <a:xfrm>
            <a:off x="7085393" y="4812312"/>
            <a:ext cx="2344596" cy="4241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560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4738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192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3875" indent="-355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/>
              <a:t>Na maatregelen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B4164CE-1DDB-4FD8-B263-9E01F2925610}"/>
              </a:ext>
            </a:extLst>
          </p:cNvPr>
          <p:cNvSpPr txBox="1"/>
          <p:nvPr/>
        </p:nvSpPr>
        <p:spPr>
          <a:xfrm>
            <a:off x="351692" y="942535"/>
            <a:ext cx="4051496" cy="32584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r>
              <a:rPr lang="nl-NL" dirty="0"/>
              <a:t>Tekening volgt nog</a:t>
            </a:r>
          </a:p>
        </p:txBody>
      </p:sp>
    </p:spTree>
    <p:extLst>
      <p:ext uri="{BB962C8B-B14F-4D97-AF65-F5344CB8AC3E}">
        <p14:creationId xmlns:p14="http://schemas.microsoft.com/office/powerpoint/2010/main" val="1750154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Vooruitblik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11CC6A-8F52-4AA1-ABCB-7F37722E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4C392D0E-79C2-4CFB-8B4A-759895B6382D}"/>
              </a:ext>
            </a:extLst>
          </p:cNvPr>
          <p:cNvSpPr/>
          <p:nvPr/>
        </p:nvSpPr>
        <p:spPr>
          <a:xfrm>
            <a:off x="546100" y="2911837"/>
            <a:ext cx="8248650" cy="0"/>
          </a:xfrm>
          <a:custGeom>
            <a:avLst/>
            <a:gdLst>
              <a:gd name="connsiteX0" fmla="*/ 0 w 8248650"/>
              <a:gd name="connsiteY0" fmla="*/ 0 h 0"/>
              <a:gd name="connsiteX1" fmla="*/ 8248650 w 824865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48650">
                <a:moveTo>
                  <a:pt x="0" y="0"/>
                </a:moveTo>
                <a:lnTo>
                  <a:pt x="8248650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6E245EE-3FDF-456E-B7B6-71AD15313305}"/>
              </a:ext>
            </a:extLst>
          </p:cNvPr>
          <p:cNvSpPr txBox="1"/>
          <p:nvPr/>
        </p:nvSpPr>
        <p:spPr>
          <a:xfrm>
            <a:off x="126002" y="2927595"/>
            <a:ext cx="43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juli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A448740-9F82-4D73-AF8E-8D1161BCA677}"/>
              </a:ext>
            </a:extLst>
          </p:cNvPr>
          <p:cNvSpPr txBox="1"/>
          <p:nvPr/>
        </p:nvSpPr>
        <p:spPr>
          <a:xfrm>
            <a:off x="919752" y="2927595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september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14E42E1-C4C5-4087-A253-F516A807FFF6}"/>
              </a:ext>
            </a:extLst>
          </p:cNvPr>
          <p:cNvSpPr txBox="1"/>
          <p:nvPr/>
        </p:nvSpPr>
        <p:spPr>
          <a:xfrm>
            <a:off x="2577102" y="2927595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december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8E757C5-9EE0-49BC-AA31-06046F51C287}"/>
              </a:ext>
            </a:extLst>
          </p:cNvPr>
          <p:cNvSpPr txBox="1"/>
          <p:nvPr/>
        </p:nvSpPr>
        <p:spPr>
          <a:xfrm>
            <a:off x="7557616" y="2927595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december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4AEF2F3-F468-4D03-85E2-3B33917C03AB}"/>
              </a:ext>
            </a:extLst>
          </p:cNvPr>
          <p:cNvSpPr txBox="1"/>
          <p:nvPr/>
        </p:nvSpPr>
        <p:spPr>
          <a:xfrm>
            <a:off x="5758570" y="2927595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april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9511433-E644-4FD2-868B-1B7D8F8EB92D}"/>
              </a:ext>
            </a:extLst>
          </p:cNvPr>
          <p:cNvSpPr txBox="1"/>
          <p:nvPr/>
        </p:nvSpPr>
        <p:spPr>
          <a:xfrm>
            <a:off x="546099" y="2396822"/>
            <a:ext cx="244531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Grondverwerving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08914DB-D333-4A15-BDFB-57B645A6FE1C}"/>
              </a:ext>
            </a:extLst>
          </p:cNvPr>
          <p:cNvSpPr txBox="1"/>
          <p:nvPr/>
        </p:nvSpPr>
        <p:spPr>
          <a:xfrm>
            <a:off x="6152588" y="2396822"/>
            <a:ext cx="256807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Realisatie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641AFD4-EF71-4176-8739-A62200636B7B}"/>
              </a:ext>
            </a:extLst>
          </p:cNvPr>
          <p:cNvSpPr txBox="1"/>
          <p:nvPr/>
        </p:nvSpPr>
        <p:spPr>
          <a:xfrm>
            <a:off x="1396436" y="1948112"/>
            <a:ext cx="28009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Projectplan Waterwet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DCB1E27-5D0C-4273-88E9-22802096472F}"/>
              </a:ext>
            </a:extLst>
          </p:cNvPr>
          <p:cNvSpPr txBox="1"/>
          <p:nvPr/>
        </p:nvSpPr>
        <p:spPr>
          <a:xfrm>
            <a:off x="3057243" y="2400038"/>
            <a:ext cx="30295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Contract aannemer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8900D29-9256-46C7-9DE0-8E478A9F4505}"/>
              </a:ext>
            </a:extLst>
          </p:cNvPr>
          <p:cNvSpPr txBox="1"/>
          <p:nvPr/>
        </p:nvSpPr>
        <p:spPr>
          <a:xfrm>
            <a:off x="1396436" y="1472207"/>
            <a:ext cx="280091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1600" dirty="0"/>
              <a:t>Omgevingsvergunningen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25DBC56-B31F-49FE-8E30-6B474A9A1D70}"/>
              </a:ext>
            </a:extLst>
          </p:cNvPr>
          <p:cNvSpPr txBox="1"/>
          <p:nvPr/>
        </p:nvSpPr>
        <p:spPr>
          <a:xfrm>
            <a:off x="3733800" y="2927595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januari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05674E0D-7B25-4835-A41A-39DE53A37A7B}"/>
              </a:ext>
            </a:extLst>
          </p:cNvPr>
          <p:cNvSpPr txBox="1"/>
          <p:nvPr/>
        </p:nvSpPr>
        <p:spPr>
          <a:xfrm>
            <a:off x="1768755" y="3401948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2021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1ED4971-FA5C-42A1-B4CF-26BA4980A2D6}"/>
              </a:ext>
            </a:extLst>
          </p:cNvPr>
          <p:cNvSpPr txBox="1"/>
          <p:nvPr/>
        </p:nvSpPr>
        <p:spPr>
          <a:xfrm>
            <a:off x="5758570" y="3401948"/>
            <a:ext cx="1163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2022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D7CA1AC-58E5-4C1C-9025-F7DBBA14CBAA}"/>
              </a:ext>
            </a:extLst>
          </p:cNvPr>
          <p:cNvCxnSpPr/>
          <p:nvPr/>
        </p:nvCxnSpPr>
        <p:spPr>
          <a:xfrm>
            <a:off x="3733800" y="2827606"/>
            <a:ext cx="0" cy="1062111"/>
          </a:xfrm>
          <a:prstGeom prst="line">
            <a:avLst/>
          </a:prstGeom>
          <a:noFill/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0552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FE9F95-3EB9-4C49-BF32-7ACAF8E68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65" y="1184950"/>
            <a:ext cx="8146800" cy="3007122"/>
          </a:xfrm>
        </p:spPr>
        <p:txBody>
          <a:bodyPr/>
          <a:lstStyle/>
          <a:p>
            <a:r>
              <a:rPr lang="nl-NL" dirty="0"/>
              <a:t>3 informatietafels met elk:</a:t>
            </a:r>
          </a:p>
          <a:p>
            <a:pPr lvl="2"/>
            <a:r>
              <a:rPr lang="nl-NL" sz="1800" dirty="0"/>
              <a:t>Ontwerptekeningen</a:t>
            </a:r>
          </a:p>
          <a:p>
            <a:pPr lvl="2"/>
            <a:r>
              <a:rPr lang="nl-NL" sz="1800" dirty="0"/>
              <a:t>Stroombanenkaarten </a:t>
            </a:r>
          </a:p>
          <a:p>
            <a:pPr lvl="2"/>
            <a:r>
              <a:rPr lang="nl-NL" sz="1800" dirty="0"/>
              <a:t>Projectteamleden voor beantwoording van vragen</a:t>
            </a:r>
          </a:p>
          <a:p>
            <a:pPr marL="719138" lvl="2" indent="0">
              <a:buNone/>
            </a:pPr>
            <a:endParaRPr lang="nl-NL" sz="1800" dirty="0"/>
          </a:p>
          <a:p>
            <a:r>
              <a:rPr lang="nl-NL" sz="2000" dirty="0"/>
              <a:t>Tafel 1 </a:t>
            </a:r>
            <a:r>
              <a:rPr lang="nl-NL" sz="2000" dirty="0">
                <a:sym typeface="Wingdings" panose="05000000000000000000" pitchFamily="2" charset="2"/>
              </a:rPr>
              <a:t> Buffer en afstroom  naar A76	</a:t>
            </a:r>
          </a:p>
          <a:p>
            <a:r>
              <a:rPr lang="nl-NL" sz="2000" dirty="0">
                <a:sym typeface="Wingdings" panose="05000000000000000000" pitchFamily="2" charset="2"/>
              </a:rPr>
              <a:t>Tafel 2  </a:t>
            </a:r>
            <a:r>
              <a:rPr lang="nl-NL" sz="2000" dirty="0" err="1">
                <a:sym typeface="Wingdings" panose="05000000000000000000" pitchFamily="2" charset="2"/>
              </a:rPr>
              <a:t>Eijskensweg</a:t>
            </a:r>
            <a:r>
              <a:rPr lang="nl-NL" sz="2000" dirty="0">
                <a:sym typeface="Wingdings" panose="05000000000000000000" pitchFamily="2" charset="2"/>
              </a:rPr>
              <a:t> en Afstroom naar Gasunie</a:t>
            </a:r>
          </a:p>
          <a:p>
            <a:r>
              <a:rPr lang="nl-NL" sz="2000" dirty="0">
                <a:sym typeface="Wingdings" panose="05000000000000000000" pitchFamily="2" charset="2"/>
              </a:rPr>
              <a:t>Tafel 3  </a:t>
            </a:r>
            <a:r>
              <a:rPr lang="nl-NL" sz="2000" dirty="0" err="1">
                <a:sym typeface="Wingdings" panose="05000000000000000000" pitchFamily="2" charset="2"/>
              </a:rPr>
              <a:t>Diependaalsweg</a:t>
            </a:r>
            <a:r>
              <a:rPr lang="nl-NL" sz="2000" dirty="0">
                <a:sym typeface="Wingdings" panose="05000000000000000000" pitchFamily="2" charset="2"/>
              </a:rPr>
              <a:t>-buffers naar Dijkervloedgraaf</a:t>
            </a:r>
            <a:endParaRPr lang="nl-NL" sz="2000" dirty="0"/>
          </a:p>
          <a:p>
            <a:pPr lvl="2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09B667D-FF63-4DB8-9784-E8F35F20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Pauze, en daarna…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52D27C-C1E4-48E0-9D30-FA8F6A99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AECEF7-A69E-4A43-997D-5D75E8F8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7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09D6B8A-29FD-4546-AB16-23156602B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Stel uw vragen aan de tafels</a:t>
            </a:r>
          </a:p>
          <a:p>
            <a:r>
              <a:rPr lang="nl-NL" dirty="0"/>
              <a:t>Op tafel liggen o.a. Ontwerptekeningen, Stroombanenkaarten</a:t>
            </a:r>
          </a:p>
          <a:p>
            <a:r>
              <a:rPr lang="nl-NL" dirty="0"/>
              <a:t>Er staan projectmedewerkers.</a:t>
            </a:r>
          </a:p>
          <a:p>
            <a:r>
              <a:rPr lang="nl-NL" dirty="0"/>
              <a:t>En …. Er liggen vragenformulieren als uw vraag niet meer vanavond beantwoord kan worden…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9EAC198-2A92-4022-B085-4FF010891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en antwoorden tot 21 uur		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1752A-CDA7-43A7-8ADC-601D94F6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19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2E66F-37D3-4A79-866B-A9AE1A75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7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282" y="405001"/>
            <a:ext cx="6356068" cy="668150"/>
          </a:xfrm>
        </p:spPr>
        <p:txBody>
          <a:bodyPr>
            <a:normAutofit/>
          </a:bodyPr>
          <a:lstStyle/>
          <a:p>
            <a:r>
              <a:rPr lang="nl-NL"/>
              <a:t>Welkom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4F07DE-5E65-4938-8CBF-F36F6E9AD54D}"/>
              </a:ext>
            </a:extLst>
          </p:cNvPr>
          <p:cNvSpPr txBox="1"/>
          <p:nvPr/>
        </p:nvSpPr>
        <p:spPr>
          <a:xfrm>
            <a:off x="927100" y="2146300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Josette Van Wersch, 	Lid Dagelijks Bestuur, Waterschap Limburg</a:t>
            </a:r>
          </a:p>
          <a:p>
            <a:endParaRPr lang="nl-NL">
              <a:solidFill>
                <a:schemeClr val="bg1"/>
              </a:solidFill>
            </a:endParaRPr>
          </a:p>
          <a:p>
            <a:r>
              <a:rPr lang="nl-NL">
                <a:solidFill>
                  <a:schemeClr val="bg1"/>
                </a:solidFill>
              </a:rPr>
              <a:t>Jan Hermans, 			Wethouder, Gemeente Beekdaelen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A76E3D3-A121-4549-82B8-B98C68290DE2}"/>
              </a:ext>
            </a:extLst>
          </p:cNvPr>
          <p:cNvSpPr txBox="1"/>
          <p:nvPr/>
        </p:nvSpPr>
        <p:spPr>
          <a:xfrm>
            <a:off x="857250" y="1837035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Josette Van Wersch 	Lid Dagelijks Bestuur, Waterschap Limburg</a:t>
            </a:r>
          </a:p>
          <a:p>
            <a:endParaRPr lang="nl-NL" dirty="0"/>
          </a:p>
          <a:p>
            <a:r>
              <a:rPr lang="nl-NL" dirty="0"/>
              <a:t>Jan Hermans 			Wethouder, Gemeente Beekdaelen</a:t>
            </a:r>
          </a:p>
        </p:txBody>
      </p:sp>
      <p:pic>
        <p:nvPicPr>
          <p:cNvPr id="4" name="Afbeelding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00CA4F8-A914-6C74-78E7-47F2AC3D5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EAC198-2A92-4022-B085-4FF01089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078" y="2045249"/>
            <a:ext cx="8146799" cy="1053001"/>
          </a:xfrm>
        </p:spPr>
        <p:txBody>
          <a:bodyPr/>
          <a:lstStyle/>
          <a:p>
            <a:r>
              <a:rPr lang="nl-NL" dirty="0"/>
              <a:t>Bedankt voor uw komst		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A1752A-CDA7-43A7-8ADC-601D94F6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20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2E66F-37D3-4A79-866B-A9AE1A75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282" y="405001"/>
            <a:ext cx="6356068" cy="668150"/>
          </a:xfrm>
        </p:spPr>
        <p:txBody>
          <a:bodyPr>
            <a:normAutofit/>
          </a:bodyPr>
          <a:lstStyle/>
          <a:p>
            <a:r>
              <a:rPr lang="nl-NL" dirty="0"/>
              <a:t>Programma vanavond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9EFE86-6B26-4968-9386-44024FDE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94F07DE-5E65-4938-8CBF-F36F6E9AD54D}"/>
              </a:ext>
            </a:extLst>
          </p:cNvPr>
          <p:cNvSpPr txBox="1"/>
          <p:nvPr/>
        </p:nvSpPr>
        <p:spPr>
          <a:xfrm>
            <a:off x="927100" y="2146300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Josette Van Wersch, 	Lid Dagelijks Bestuur, Waterschap Limburg</a:t>
            </a:r>
          </a:p>
          <a:p>
            <a:endParaRPr lang="nl-NL">
              <a:solidFill>
                <a:schemeClr val="bg1"/>
              </a:solidFill>
            </a:endParaRPr>
          </a:p>
          <a:p>
            <a:r>
              <a:rPr lang="nl-NL">
                <a:solidFill>
                  <a:schemeClr val="bg1"/>
                </a:solidFill>
              </a:rPr>
              <a:t>Jan Hermans, 			Wethouder, Gemeente Beekdaelen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A76E3D3-A121-4549-82B8-B98C68290DE2}"/>
              </a:ext>
            </a:extLst>
          </p:cNvPr>
          <p:cNvSpPr txBox="1"/>
          <p:nvPr/>
        </p:nvSpPr>
        <p:spPr>
          <a:xfrm>
            <a:off x="857250" y="1827715"/>
            <a:ext cx="742950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2000" dirty="0"/>
              <a:t>Ondertekening Samenwerkingsovereenkomst Hegge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2000" dirty="0"/>
              <a:t>Algemene plenaire project toelichting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nl-NL" sz="2000" dirty="0"/>
              <a:t>		Korte pauze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2000" dirty="0"/>
              <a:t>Toelichting in kleinere groepen aan informatietafels</a:t>
            </a:r>
          </a:p>
          <a:p>
            <a:pPr marL="812800" lvl="2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1600" dirty="0"/>
              <a:t>Aanleg buffer</a:t>
            </a:r>
          </a:p>
          <a:p>
            <a:pPr marL="812800" lvl="2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1600" dirty="0"/>
              <a:t>Eyskensweg en Gasunieterrein</a:t>
            </a:r>
          </a:p>
          <a:p>
            <a:pPr marL="812800" lvl="2" indent="-35560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nl-NL" sz="1600" dirty="0" err="1"/>
              <a:t>Diependaalsweg</a:t>
            </a:r>
            <a:r>
              <a:rPr lang="nl-NL" sz="1600" dirty="0"/>
              <a:t>-buffers</a:t>
            </a:r>
          </a:p>
        </p:txBody>
      </p:sp>
    </p:spTree>
    <p:extLst>
      <p:ext uri="{BB962C8B-B14F-4D97-AF65-F5344CB8AC3E}">
        <p14:creationId xmlns:p14="http://schemas.microsoft.com/office/powerpoint/2010/main" val="108339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282" y="405001"/>
            <a:ext cx="6356068" cy="668150"/>
          </a:xfrm>
        </p:spPr>
        <p:txBody>
          <a:bodyPr>
            <a:normAutofit fontScale="90000"/>
          </a:bodyPr>
          <a:lstStyle/>
          <a:p>
            <a:r>
              <a:rPr lang="nl-NL" dirty="0"/>
              <a:t>Ondertekening samenwerkingsovereenkomst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4F07DE-5E65-4938-8CBF-F36F6E9AD54D}"/>
              </a:ext>
            </a:extLst>
          </p:cNvPr>
          <p:cNvSpPr txBox="1"/>
          <p:nvPr/>
        </p:nvSpPr>
        <p:spPr>
          <a:xfrm>
            <a:off x="927100" y="2146300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Josette Van Wersch, 	Lid Dagelijks Bestuur, Waterschap Limburg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Jan Hermans, 			Wethouder, Gemeente Beekdaelen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26B4ED8-9ADB-4A4E-8AD8-595C8D50A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3" t="27429" r="17539" b="16308"/>
          <a:stretch/>
        </p:blipFill>
        <p:spPr bwMode="auto">
          <a:xfrm>
            <a:off x="0" y="1927535"/>
            <a:ext cx="3553641" cy="321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E0B5E478-010C-4401-9981-8AADEC6A9BB9}"/>
              </a:ext>
            </a:extLst>
          </p:cNvPr>
          <p:cNvSpPr/>
          <p:nvPr/>
        </p:nvSpPr>
        <p:spPr>
          <a:xfrm>
            <a:off x="1631192" y="2677004"/>
            <a:ext cx="231226" cy="1944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4F69414-ECA4-48C5-B3ED-BF5F44CEE864}"/>
              </a:ext>
            </a:extLst>
          </p:cNvPr>
          <p:cNvSpPr txBox="1">
            <a:spLocks/>
          </p:cNvSpPr>
          <p:nvPr/>
        </p:nvSpPr>
        <p:spPr>
          <a:xfrm>
            <a:off x="3623489" y="1598714"/>
            <a:ext cx="4070350" cy="82298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b="0" dirty="0"/>
              <a:t>Project Hegge</a:t>
            </a:r>
            <a:br>
              <a:rPr lang="nl-NL" sz="1800" b="0" dirty="0"/>
            </a:br>
            <a:r>
              <a:rPr lang="nl-NL" sz="1800" b="0" dirty="0"/>
              <a:t>door samenwerking van Gemeente Beekdaelen en Waterschap Limburg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2F9D8A9-874A-4E3F-95F0-3F35C7C26936}"/>
              </a:ext>
            </a:extLst>
          </p:cNvPr>
          <p:cNvSpPr txBox="1"/>
          <p:nvPr/>
        </p:nvSpPr>
        <p:spPr>
          <a:xfrm>
            <a:off x="3553641" y="2613420"/>
            <a:ext cx="4716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Samen kom je verder.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Ondertekening Samenwerkingsovereenkomst </a:t>
            </a:r>
          </a:p>
          <a:p>
            <a:r>
              <a:rPr lang="nl-NL" dirty="0"/>
              <a:t>Gemeente en Waterschap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E3F850-F71F-4522-8831-A6D469A9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282" y="405001"/>
            <a:ext cx="6356068" cy="668150"/>
          </a:xfrm>
        </p:spPr>
        <p:txBody>
          <a:bodyPr>
            <a:normAutofit/>
          </a:bodyPr>
          <a:lstStyle/>
          <a:p>
            <a:r>
              <a:rPr lang="nl-NL" dirty="0"/>
              <a:t>Toelichting project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C9EFE86-6B26-4968-9386-44024FDE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94F07DE-5E65-4938-8CBF-F36F6E9AD54D}"/>
              </a:ext>
            </a:extLst>
          </p:cNvPr>
          <p:cNvSpPr txBox="1"/>
          <p:nvPr/>
        </p:nvSpPr>
        <p:spPr>
          <a:xfrm>
            <a:off x="927100" y="2146300"/>
            <a:ext cx="742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Josette Van Wersch, 	Lid Dagelijks Bestuur, Waterschap Limburg</a:t>
            </a:r>
          </a:p>
          <a:p>
            <a:endParaRPr lang="nl-NL">
              <a:solidFill>
                <a:schemeClr val="bg1"/>
              </a:solidFill>
            </a:endParaRPr>
          </a:p>
          <a:p>
            <a:r>
              <a:rPr lang="nl-NL">
                <a:solidFill>
                  <a:schemeClr val="bg1"/>
                </a:solidFill>
              </a:rPr>
              <a:t>Jan Hermans, 			Wethouder, Gemeente Beekdaelen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719AB7-DEA0-4F3A-A510-DF2CC6CC7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045572"/>
            <a:ext cx="5543614" cy="33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Projectleider: Alwin Teeuwen</a:t>
            </a:r>
          </a:p>
          <a:p>
            <a:r>
              <a:rPr lang="nl-NL" dirty="0"/>
              <a:t>Omgevingsmanager: Remmert Slagter</a:t>
            </a:r>
          </a:p>
          <a:p>
            <a:r>
              <a:rPr lang="nl-NL" dirty="0"/>
              <a:t>Technisch Manager: Marcel van den Broek</a:t>
            </a:r>
          </a:p>
          <a:p>
            <a:r>
              <a:rPr lang="nl-NL" dirty="0"/>
              <a:t>Gemeente Beekdaelen: Raymond </a:t>
            </a:r>
            <a:r>
              <a:rPr lang="nl-NL" dirty="0" err="1"/>
              <a:t>Palant</a:t>
            </a:r>
            <a:endParaRPr lang="nl-NL" dirty="0"/>
          </a:p>
          <a:p>
            <a:r>
              <a:rPr lang="nl-NL" dirty="0"/>
              <a:t>Hydrologie: Edo Zaaijer</a:t>
            </a:r>
          </a:p>
          <a:p>
            <a:r>
              <a:rPr lang="nl-NL" dirty="0"/>
              <a:t>Aanvullende expertise van collega’s waar nodig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273ECE-AA50-CAD0-047E-7B66EAF9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2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Terugblik tot juli 2021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4B31E0-5A0A-4AE3-BD32-9CF0C223E4A7}"/>
              </a:ext>
            </a:extLst>
          </p:cNvPr>
          <p:cNvSpPr txBox="1"/>
          <p:nvPr/>
        </p:nvSpPr>
        <p:spPr>
          <a:xfrm>
            <a:off x="557802" y="1316933"/>
            <a:ext cx="9139768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Meer dan 10 jaar geleden – buffer gepland, niet uitgevoerd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Mei 2018 – grote wateroverlast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December 2019 – DB WL start Hegge in programma </a:t>
            </a:r>
            <a:r>
              <a:rPr lang="nl-NL" sz="1600" dirty="0" err="1"/>
              <a:t>WiB</a:t>
            </a:r>
            <a:endParaRPr lang="nl-NL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geplande buffer aanleggen – actualiseren met huidige inzichten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WL brengt kennis en kunde in, met de omgeving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Januari 2020 – 1</a:t>
            </a:r>
            <a:r>
              <a:rPr lang="nl-NL" sz="1600" baseline="30000" dirty="0"/>
              <a:t>e</a:t>
            </a:r>
            <a:r>
              <a:rPr lang="nl-NL" sz="1600" dirty="0"/>
              <a:t> bewonersbijeenkomst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Februari 2020 – werkgroepen dragen ideeën aan</a:t>
            </a:r>
            <a:endParaRPr lang="nl-NL" sz="1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December 2020 – brief over voortgang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April 2021 – brief over inspecties A76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Juli 2021 – presentatie van het maatregelenpakket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7CFAECF-F340-4CA7-8F94-84CE646DE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7"/>
          <a:stretch/>
        </p:blipFill>
        <p:spPr>
          <a:xfrm>
            <a:off x="5701553" y="2881033"/>
            <a:ext cx="3354814" cy="2182994"/>
          </a:xfrm>
          <a:prstGeom prst="rect">
            <a:avLst/>
          </a:prstGeom>
        </p:spPr>
      </p:pic>
      <p:pic>
        <p:nvPicPr>
          <p:cNvPr id="11" name="Picture 2" descr="O:\6_projecten\Water_in_Balans\Hegge\2. Verkenning\publieksbijeekomst 6 jan 2020\Foto's\20200106 bijeenkomst Hegge 14.jpg">
            <a:extLst>
              <a:ext uri="{FF2B5EF4-FFF2-40B4-BE49-F238E27FC236}">
                <a16:creationId xmlns:a16="http://schemas.microsoft.com/office/drawing/2014/main" id="{1B479873-4144-4707-A74D-01C56B889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59"/>
          <a:stretch/>
        </p:blipFill>
        <p:spPr bwMode="auto">
          <a:xfrm>
            <a:off x="5790756" y="118539"/>
            <a:ext cx="1992753" cy="12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11CC6A-8F52-4AA1-ABCB-7F37722E3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0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Terugblik vanaf juli 2021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D4B31E0-5A0A-4AE3-BD32-9CF0C223E4A7}"/>
              </a:ext>
            </a:extLst>
          </p:cNvPr>
          <p:cNvSpPr txBox="1"/>
          <p:nvPr/>
        </p:nvSpPr>
        <p:spPr>
          <a:xfrm>
            <a:off x="557802" y="1316933"/>
            <a:ext cx="9139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Detaillering van de maatregelen tot concrete ontwerpen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Doorrekenen van effect van de maatregelen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Afstemmen met derden: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Rijkswaterstaat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Prorail</a:t>
            </a:r>
            <a:endParaRPr lang="nl-NL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Gasunie</a:t>
            </a:r>
            <a:endParaRPr lang="nl-NL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Eigenaar Emma4-terrein (voormalige </a:t>
            </a:r>
            <a:r>
              <a:rPr lang="nl-NL" sz="1600" dirty="0" err="1"/>
              <a:t>Afcent</a:t>
            </a:r>
            <a:r>
              <a:rPr lang="nl-NL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Afstemmen met omwonenden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Afstemmen met perceeleigenaren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Opstellen projectplan Waterwet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Opstarten procedure voor publicatie projectplan Waterwet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Opstarten benodigde vergunningen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11CC6A-8F52-4AA1-ABCB-7F37722E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pic>
        <p:nvPicPr>
          <p:cNvPr id="7" name="Picture 2" descr="O:\6_projecten\Water_in_Balans\Hegge\2. Verkenning\publieksbijeekomst 6 jan 2020\Foto's\20200106 bijeenkomst Hegge 14.jpg">
            <a:extLst>
              <a:ext uri="{FF2B5EF4-FFF2-40B4-BE49-F238E27FC236}">
                <a16:creationId xmlns:a16="http://schemas.microsoft.com/office/drawing/2014/main" id="{0CC91FF5-C98F-43F2-B081-1CC45A76E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59"/>
          <a:stretch/>
        </p:blipFill>
        <p:spPr bwMode="auto">
          <a:xfrm>
            <a:off x="5790756" y="118539"/>
            <a:ext cx="1992753" cy="125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58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6027BA98-6C9B-4058-9A58-78762D189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30" y="980541"/>
            <a:ext cx="5416658" cy="344141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364103" y="1608297"/>
            <a:ext cx="6110100" cy="3007122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1865" y="225620"/>
            <a:ext cx="5416658" cy="570064"/>
          </a:xfrm>
        </p:spPr>
        <p:txBody>
          <a:bodyPr>
            <a:normAutofit fontScale="90000"/>
          </a:bodyPr>
          <a:lstStyle/>
          <a:p>
            <a:r>
              <a:rPr lang="nl-NL" dirty="0"/>
              <a:t>Project-deelgebieden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01795-F0B0-8C4B-BBC0-EAE379847CA2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71BC1652-93EB-4691-BBAB-C08D1FA33DC0}"/>
              </a:ext>
            </a:extLst>
          </p:cNvPr>
          <p:cNvSpPr/>
          <p:nvPr/>
        </p:nvSpPr>
        <p:spPr>
          <a:xfrm rot="1265771">
            <a:off x="3832951" y="2062106"/>
            <a:ext cx="183191" cy="1187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NL" sz="375" b="1" dirty="0">
                <a:solidFill>
                  <a:schemeClr val="tx1"/>
                </a:solidFill>
              </a:rPr>
              <a:t>Buffer</a:t>
            </a: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F4356E04-017A-476F-B361-E36A9E648E6C}"/>
              </a:ext>
            </a:extLst>
          </p:cNvPr>
          <p:cNvSpPr/>
          <p:nvPr/>
        </p:nvSpPr>
        <p:spPr>
          <a:xfrm>
            <a:off x="2895600" y="1606550"/>
            <a:ext cx="603250" cy="990600"/>
          </a:xfrm>
          <a:custGeom>
            <a:avLst/>
            <a:gdLst>
              <a:gd name="connsiteX0" fmla="*/ 330200 w 603250"/>
              <a:gd name="connsiteY0" fmla="*/ 990600 h 990600"/>
              <a:gd name="connsiteX1" fmla="*/ 342900 w 603250"/>
              <a:gd name="connsiteY1" fmla="*/ 984250 h 990600"/>
              <a:gd name="connsiteX2" fmla="*/ 215900 w 603250"/>
              <a:gd name="connsiteY2" fmla="*/ 965200 h 990600"/>
              <a:gd name="connsiteX3" fmla="*/ 196850 w 603250"/>
              <a:gd name="connsiteY3" fmla="*/ 698500 h 990600"/>
              <a:gd name="connsiteX4" fmla="*/ 0 w 603250"/>
              <a:gd name="connsiteY4" fmla="*/ 450850 h 990600"/>
              <a:gd name="connsiteX5" fmla="*/ 146050 w 603250"/>
              <a:gd name="connsiteY5" fmla="*/ 400050 h 990600"/>
              <a:gd name="connsiteX6" fmla="*/ 273050 w 603250"/>
              <a:gd name="connsiteY6" fmla="*/ 304800 h 990600"/>
              <a:gd name="connsiteX7" fmla="*/ 374650 w 603250"/>
              <a:gd name="connsiteY7" fmla="*/ 285750 h 990600"/>
              <a:gd name="connsiteX8" fmla="*/ 393700 w 603250"/>
              <a:gd name="connsiteY8" fmla="*/ 158750 h 990600"/>
              <a:gd name="connsiteX9" fmla="*/ 361950 w 603250"/>
              <a:gd name="connsiteY9" fmla="*/ 152400 h 990600"/>
              <a:gd name="connsiteX10" fmla="*/ 349250 w 603250"/>
              <a:gd name="connsiteY10" fmla="*/ 133350 h 990600"/>
              <a:gd name="connsiteX11" fmla="*/ 311150 w 603250"/>
              <a:gd name="connsiteY11" fmla="*/ 120650 h 990600"/>
              <a:gd name="connsiteX12" fmla="*/ 292100 w 603250"/>
              <a:gd name="connsiteY12" fmla="*/ 101600 h 990600"/>
              <a:gd name="connsiteX13" fmla="*/ 273050 w 603250"/>
              <a:gd name="connsiteY13" fmla="*/ 95250 h 990600"/>
              <a:gd name="connsiteX14" fmla="*/ 273050 w 603250"/>
              <a:gd name="connsiteY14" fmla="*/ 69850 h 990600"/>
              <a:gd name="connsiteX15" fmla="*/ 222250 w 603250"/>
              <a:gd name="connsiteY15" fmla="*/ 69850 h 990600"/>
              <a:gd name="connsiteX16" fmla="*/ 215900 w 603250"/>
              <a:gd name="connsiteY16" fmla="*/ 50800 h 990600"/>
              <a:gd name="connsiteX17" fmla="*/ 209550 w 603250"/>
              <a:gd name="connsiteY17" fmla="*/ 25400 h 990600"/>
              <a:gd name="connsiteX18" fmla="*/ 215900 w 603250"/>
              <a:gd name="connsiteY18" fmla="*/ 0 h 990600"/>
              <a:gd name="connsiteX19" fmla="*/ 381000 w 603250"/>
              <a:gd name="connsiteY19" fmla="*/ 38100 h 990600"/>
              <a:gd name="connsiteX20" fmla="*/ 444500 w 603250"/>
              <a:gd name="connsiteY20" fmla="*/ 38100 h 990600"/>
              <a:gd name="connsiteX21" fmla="*/ 603250 w 603250"/>
              <a:gd name="connsiteY21" fmla="*/ 69850 h 990600"/>
              <a:gd name="connsiteX22" fmla="*/ 596900 w 603250"/>
              <a:gd name="connsiteY22" fmla="*/ 127000 h 990600"/>
              <a:gd name="connsiteX23" fmla="*/ 558800 w 603250"/>
              <a:gd name="connsiteY23" fmla="*/ 133350 h 990600"/>
              <a:gd name="connsiteX24" fmla="*/ 558800 w 603250"/>
              <a:gd name="connsiteY24" fmla="*/ 177800 h 990600"/>
              <a:gd name="connsiteX25" fmla="*/ 438150 w 603250"/>
              <a:gd name="connsiteY25" fmla="*/ 165100 h 990600"/>
              <a:gd name="connsiteX26" fmla="*/ 450850 w 603250"/>
              <a:gd name="connsiteY26" fmla="*/ 228600 h 990600"/>
              <a:gd name="connsiteX27" fmla="*/ 558800 w 603250"/>
              <a:gd name="connsiteY27" fmla="*/ 228600 h 990600"/>
              <a:gd name="connsiteX28" fmla="*/ 533400 w 603250"/>
              <a:gd name="connsiteY28" fmla="*/ 304800 h 990600"/>
              <a:gd name="connsiteX29" fmla="*/ 508000 w 603250"/>
              <a:gd name="connsiteY29" fmla="*/ 590550 h 990600"/>
              <a:gd name="connsiteX30" fmla="*/ 425450 w 603250"/>
              <a:gd name="connsiteY30" fmla="*/ 723900 h 990600"/>
              <a:gd name="connsiteX31" fmla="*/ 425450 w 603250"/>
              <a:gd name="connsiteY31" fmla="*/ 876300 h 990600"/>
              <a:gd name="connsiteX32" fmla="*/ 330200 w 603250"/>
              <a:gd name="connsiteY32" fmla="*/ 9906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3250" h="990600">
                <a:moveTo>
                  <a:pt x="330200" y="990600"/>
                </a:moveTo>
                <a:lnTo>
                  <a:pt x="342900" y="984250"/>
                </a:lnTo>
                <a:lnTo>
                  <a:pt x="215900" y="965200"/>
                </a:lnTo>
                <a:lnTo>
                  <a:pt x="196850" y="698500"/>
                </a:lnTo>
                <a:lnTo>
                  <a:pt x="0" y="450850"/>
                </a:lnTo>
                <a:lnTo>
                  <a:pt x="146050" y="400050"/>
                </a:lnTo>
                <a:lnTo>
                  <a:pt x="273050" y="304800"/>
                </a:lnTo>
                <a:lnTo>
                  <a:pt x="374650" y="285750"/>
                </a:lnTo>
                <a:lnTo>
                  <a:pt x="393700" y="158750"/>
                </a:lnTo>
                <a:lnTo>
                  <a:pt x="361950" y="152400"/>
                </a:lnTo>
                <a:lnTo>
                  <a:pt x="349250" y="133350"/>
                </a:lnTo>
                <a:lnTo>
                  <a:pt x="311150" y="120650"/>
                </a:lnTo>
                <a:lnTo>
                  <a:pt x="292100" y="101600"/>
                </a:lnTo>
                <a:lnTo>
                  <a:pt x="273050" y="95250"/>
                </a:lnTo>
                <a:lnTo>
                  <a:pt x="273050" y="69850"/>
                </a:lnTo>
                <a:lnTo>
                  <a:pt x="222250" y="69850"/>
                </a:lnTo>
                <a:lnTo>
                  <a:pt x="215900" y="50800"/>
                </a:lnTo>
                <a:lnTo>
                  <a:pt x="209550" y="25400"/>
                </a:lnTo>
                <a:lnTo>
                  <a:pt x="215900" y="0"/>
                </a:lnTo>
                <a:lnTo>
                  <a:pt x="381000" y="38100"/>
                </a:lnTo>
                <a:lnTo>
                  <a:pt x="444500" y="38100"/>
                </a:lnTo>
                <a:lnTo>
                  <a:pt x="603250" y="69850"/>
                </a:lnTo>
                <a:lnTo>
                  <a:pt x="596900" y="127000"/>
                </a:lnTo>
                <a:lnTo>
                  <a:pt x="558800" y="133350"/>
                </a:lnTo>
                <a:lnTo>
                  <a:pt x="558800" y="177800"/>
                </a:lnTo>
                <a:lnTo>
                  <a:pt x="438150" y="165100"/>
                </a:lnTo>
                <a:lnTo>
                  <a:pt x="450850" y="228600"/>
                </a:lnTo>
                <a:lnTo>
                  <a:pt x="558800" y="228600"/>
                </a:lnTo>
                <a:lnTo>
                  <a:pt x="533400" y="304800"/>
                </a:lnTo>
                <a:lnTo>
                  <a:pt x="508000" y="590550"/>
                </a:lnTo>
                <a:lnTo>
                  <a:pt x="425450" y="723900"/>
                </a:lnTo>
                <a:lnTo>
                  <a:pt x="425450" y="876300"/>
                </a:lnTo>
                <a:lnTo>
                  <a:pt x="330200" y="990600"/>
                </a:lnTo>
                <a:close/>
              </a:path>
            </a:pathLst>
          </a:custGeom>
          <a:solidFill>
            <a:schemeClr val="accent6">
              <a:lumMod val="75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Bijschrift: lijn 16">
            <a:extLst>
              <a:ext uri="{FF2B5EF4-FFF2-40B4-BE49-F238E27FC236}">
                <a16:creationId xmlns:a16="http://schemas.microsoft.com/office/drawing/2014/main" id="{25E0306C-3675-40FE-A2CD-C4577065B714}"/>
              </a:ext>
            </a:extLst>
          </p:cNvPr>
          <p:cNvSpPr/>
          <p:nvPr/>
        </p:nvSpPr>
        <p:spPr>
          <a:xfrm flipH="1">
            <a:off x="99452" y="3059970"/>
            <a:ext cx="2477275" cy="940788"/>
          </a:xfrm>
          <a:prstGeom prst="borderCallout1">
            <a:avLst>
              <a:gd name="adj1" fmla="val 17364"/>
              <a:gd name="adj2" fmla="val -473"/>
              <a:gd name="adj3" fmla="val -91185"/>
              <a:gd name="adj4" fmla="val -272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350" dirty="0"/>
              <a:t>Buffers </a:t>
            </a:r>
            <a:r>
              <a:rPr lang="nl-NL" sz="1350" dirty="0" err="1"/>
              <a:t>Diependaalsweg</a:t>
            </a:r>
            <a:r>
              <a:rPr lang="nl-NL" sz="1350" dirty="0"/>
              <a:t>:</a:t>
            </a:r>
          </a:p>
          <a:p>
            <a:r>
              <a:rPr lang="nl-NL" sz="900" dirty="0"/>
              <a:t>- Optimalisatie watergeleiding achter Heggerweg</a:t>
            </a:r>
          </a:p>
          <a:p>
            <a:r>
              <a:rPr lang="nl-NL" sz="900" dirty="0"/>
              <a:t>- Optimalisatie 3 buffers</a:t>
            </a:r>
          </a:p>
          <a:p>
            <a:r>
              <a:rPr lang="nl-NL" sz="900" dirty="0"/>
              <a:t>- Gebruik van bestaande waterafvoer</a:t>
            </a:r>
          </a:p>
          <a:p>
            <a:r>
              <a:rPr lang="nl-NL" sz="900" dirty="0"/>
              <a:t>- Verbetering watergangen Dijkervloedgraaf</a:t>
            </a: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69D55CD2-5B4A-4AAB-B056-56B8508C45FC}"/>
              </a:ext>
            </a:extLst>
          </p:cNvPr>
          <p:cNvSpPr/>
          <p:nvPr/>
        </p:nvSpPr>
        <p:spPr>
          <a:xfrm>
            <a:off x="3492500" y="1809750"/>
            <a:ext cx="647700" cy="1111250"/>
          </a:xfrm>
          <a:custGeom>
            <a:avLst/>
            <a:gdLst>
              <a:gd name="connsiteX0" fmla="*/ 0 w 647700"/>
              <a:gd name="connsiteY0" fmla="*/ 1111250 h 1111250"/>
              <a:gd name="connsiteX1" fmla="*/ 336550 w 647700"/>
              <a:gd name="connsiteY1" fmla="*/ 901700 h 1111250"/>
              <a:gd name="connsiteX2" fmla="*/ 596900 w 647700"/>
              <a:gd name="connsiteY2" fmla="*/ 685800 h 1111250"/>
              <a:gd name="connsiteX3" fmla="*/ 552450 w 647700"/>
              <a:gd name="connsiteY3" fmla="*/ 577850 h 1111250"/>
              <a:gd name="connsiteX4" fmla="*/ 571500 w 647700"/>
              <a:gd name="connsiteY4" fmla="*/ 469900 h 1111250"/>
              <a:gd name="connsiteX5" fmla="*/ 628650 w 647700"/>
              <a:gd name="connsiteY5" fmla="*/ 298450 h 1111250"/>
              <a:gd name="connsiteX6" fmla="*/ 647700 w 647700"/>
              <a:gd name="connsiteY6" fmla="*/ 228600 h 1111250"/>
              <a:gd name="connsiteX7" fmla="*/ 647700 w 647700"/>
              <a:gd name="connsiteY7" fmla="*/ 222250 h 1111250"/>
              <a:gd name="connsiteX8" fmla="*/ 558800 w 647700"/>
              <a:gd name="connsiteY8" fmla="*/ 209550 h 1111250"/>
              <a:gd name="connsiteX9" fmla="*/ 533400 w 647700"/>
              <a:gd name="connsiteY9" fmla="*/ 171450 h 1111250"/>
              <a:gd name="connsiteX10" fmla="*/ 501650 w 647700"/>
              <a:gd name="connsiteY10" fmla="*/ 158750 h 1111250"/>
              <a:gd name="connsiteX11" fmla="*/ 590550 w 647700"/>
              <a:gd name="connsiteY11" fmla="*/ 0 h 1111250"/>
              <a:gd name="connsiteX12" fmla="*/ 577850 w 647700"/>
              <a:gd name="connsiteY12" fmla="*/ 0 h 1111250"/>
              <a:gd name="connsiteX13" fmla="*/ 463550 w 647700"/>
              <a:gd name="connsiteY13" fmla="*/ 171450 h 1111250"/>
              <a:gd name="connsiteX14" fmla="*/ 412750 w 647700"/>
              <a:gd name="connsiteY14" fmla="*/ 146050 h 1111250"/>
              <a:gd name="connsiteX15" fmla="*/ 266700 w 647700"/>
              <a:gd name="connsiteY15" fmla="*/ 374650 h 1111250"/>
              <a:gd name="connsiteX16" fmla="*/ 196850 w 647700"/>
              <a:gd name="connsiteY16" fmla="*/ 368300 h 1111250"/>
              <a:gd name="connsiteX17" fmla="*/ 101600 w 647700"/>
              <a:gd name="connsiteY17" fmla="*/ 527050 h 1111250"/>
              <a:gd name="connsiteX18" fmla="*/ 82550 w 647700"/>
              <a:gd name="connsiteY18" fmla="*/ 546100 h 1111250"/>
              <a:gd name="connsiteX19" fmla="*/ 50800 w 647700"/>
              <a:gd name="connsiteY19" fmla="*/ 558800 h 1111250"/>
              <a:gd name="connsiteX20" fmla="*/ 31750 w 647700"/>
              <a:gd name="connsiteY20" fmla="*/ 628650 h 1111250"/>
              <a:gd name="connsiteX21" fmla="*/ 38100 w 647700"/>
              <a:gd name="connsiteY21" fmla="*/ 673100 h 1111250"/>
              <a:gd name="connsiteX22" fmla="*/ 76200 w 647700"/>
              <a:gd name="connsiteY22" fmla="*/ 730250 h 1111250"/>
              <a:gd name="connsiteX23" fmla="*/ 76200 w 647700"/>
              <a:gd name="connsiteY23" fmla="*/ 755650 h 1111250"/>
              <a:gd name="connsiteX24" fmla="*/ 57150 w 647700"/>
              <a:gd name="connsiteY24" fmla="*/ 812800 h 1111250"/>
              <a:gd name="connsiteX25" fmla="*/ 44450 w 647700"/>
              <a:gd name="connsiteY25" fmla="*/ 831850 h 1111250"/>
              <a:gd name="connsiteX26" fmla="*/ 31750 w 647700"/>
              <a:gd name="connsiteY26" fmla="*/ 857250 h 1111250"/>
              <a:gd name="connsiteX27" fmla="*/ 31750 w 647700"/>
              <a:gd name="connsiteY27" fmla="*/ 895350 h 1111250"/>
              <a:gd name="connsiteX28" fmla="*/ 31750 w 647700"/>
              <a:gd name="connsiteY28" fmla="*/ 946150 h 1111250"/>
              <a:gd name="connsiteX29" fmla="*/ 25400 w 647700"/>
              <a:gd name="connsiteY29" fmla="*/ 990600 h 1111250"/>
              <a:gd name="connsiteX30" fmla="*/ 0 w 647700"/>
              <a:gd name="connsiteY30" fmla="*/ 1047750 h 1111250"/>
              <a:gd name="connsiteX31" fmla="*/ 0 w 647700"/>
              <a:gd name="connsiteY31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7700" h="1111250">
                <a:moveTo>
                  <a:pt x="0" y="1111250"/>
                </a:moveTo>
                <a:lnTo>
                  <a:pt x="336550" y="901700"/>
                </a:lnTo>
                <a:lnTo>
                  <a:pt x="596900" y="685800"/>
                </a:lnTo>
                <a:lnTo>
                  <a:pt x="552450" y="577850"/>
                </a:lnTo>
                <a:lnTo>
                  <a:pt x="571500" y="469900"/>
                </a:lnTo>
                <a:lnTo>
                  <a:pt x="628650" y="298450"/>
                </a:lnTo>
                <a:lnTo>
                  <a:pt x="647700" y="228600"/>
                </a:lnTo>
                <a:lnTo>
                  <a:pt x="647700" y="222250"/>
                </a:lnTo>
                <a:lnTo>
                  <a:pt x="558800" y="209550"/>
                </a:lnTo>
                <a:lnTo>
                  <a:pt x="533400" y="171450"/>
                </a:lnTo>
                <a:lnTo>
                  <a:pt x="501650" y="158750"/>
                </a:lnTo>
                <a:lnTo>
                  <a:pt x="590550" y="0"/>
                </a:lnTo>
                <a:lnTo>
                  <a:pt x="577850" y="0"/>
                </a:lnTo>
                <a:lnTo>
                  <a:pt x="463550" y="171450"/>
                </a:lnTo>
                <a:lnTo>
                  <a:pt x="412750" y="146050"/>
                </a:lnTo>
                <a:lnTo>
                  <a:pt x="266700" y="374650"/>
                </a:lnTo>
                <a:lnTo>
                  <a:pt x="196850" y="368300"/>
                </a:lnTo>
                <a:lnTo>
                  <a:pt x="101600" y="527050"/>
                </a:lnTo>
                <a:lnTo>
                  <a:pt x="82550" y="546100"/>
                </a:lnTo>
                <a:lnTo>
                  <a:pt x="50800" y="558800"/>
                </a:lnTo>
                <a:lnTo>
                  <a:pt x="31750" y="628650"/>
                </a:lnTo>
                <a:lnTo>
                  <a:pt x="38100" y="673100"/>
                </a:lnTo>
                <a:lnTo>
                  <a:pt x="76200" y="730250"/>
                </a:lnTo>
                <a:lnTo>
                  <a:pt x="76200" y="755650"/>
                </a:lnTo>
                <a:lnTo>
                  <a:pt x="57150" y="812800"/>
                </a:lnTo>
                <a:lnTo>
                  <a:pt x="44450" y="831850"/>
                </a:lnTo>
                <a:lnTo>
                  <a:pt x="31750" y="857250"/>
                </a:lnTo>
                <a:lnTo>
                  <a:pt x="31750" y="895350"/>
                </a:lnTo>
                <a:lnTo>
                  <a:pt x="31750" y="946150"/>
                </a:lnTo>
                <a:lnTo>
                  <a:pt x="25400" y="990600"/>
                </a:lnTo>
                <a:lnTo>
                  <a:pt x="0" y="1047750"/>
                </a:lnTo>
                <a:lnTo>
                  <a:pt x="0" y="1111250"/>
                </a:lnTo>
                <a:close/>
              </a:path>
            </a:pathLst>
          </a:custGeom>
          <a:gradFill>
            <a:gsLst>
              <a:gs pos="51000">
                <a:srgbClr val="4EC1D6">
                  <a:alpha val="8000"/>
                  <a:lumMod val="24000"/>
                </a:srgbClr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805C6846-DB3D-4F73-B857-3445E025906C}"/>
              </a:ext>
            </a:extLst>
          </p:cNvPr>
          <p:cNvSpPr/>
          <p:nvPr/>
        </p:nvSpPr>
        <p:spPr>
          <a:xfrm>
            <a:off x="2900277" y="1915641"/>
            <a:ext cx="990600" cy="1987550"/>
          </a:xfrm>
          <a:custGeom>
            <a:avLst/>
            <a:gdLst>
              <a:gd name="connsiteX0" fmla="*/ 863600 w 990600"/>
              <a:gd name="connsiteY0" fmla="*/ 273050 h 1987550"/>
              <a:gd name="connsiteX1" fmla="*/ 990600 w 990600"/>
              <a:gd name="connsiteY1" fmla="*/ 50800 h 1987550"/>
              <a:gd name="connsiteX2" fmla="*/ 825500 w 990600"/>
              <a:gd name="connsiteY2" fmla="*/ 0 h 1987550"/>
              <a:gd name="connsiteX3" fmla="*/ 641350 w 990600"/>
              <a:gd name="connsiteY3" fmla="*/ 19050 h 1987550"/>
              <a:gd name="connsiteX4" fmla="*/ 527050 w 990600"/>
              <a:gd name="connsiteY4" fmla="*/ 6350 h 1987550"/>
              <a:gd name="connsiteX5" fmla="*/ 495300 w 990600"/>
              <a:gd name="connsiteY5" fmla="*/ 247650 h 1987550"/>
              <a:gd name="connsiteX6" fmla="*/ 495300 w 990600"/>
              <a:gd name="connsiteY6" fmla="*/ 304800 h 1987550"/>
              <a:gd name="connsiteX7" fmla="*/ 450850 w 990600"/>
              <a:gd name="connsiteY7" fmla="*/ 381000 h 1987550"/>
              <a:gd name="connsiteX8" fmla="*/ 406400 w 990600"/>
              <a:gd name="connsiteY8" fmla="*/ 419100 h 1987550"/>
              <a:gd name="connsiteX9" fmla="*/ 419100 w 990600"/>
              <a:gd name="connsiteY9" fmla="*/ 577850 h 1987550"/>
              <a:gd name="connsiteX10" fmla="*/ 412750 w 990600"/>
              <a:gd name="connsiteY10" fmla="*/ 603250 h 1987550"/>
              <a:gd name="connsiteX11" fmla="*/ 412750 w 990600"/>
              <a:gd name="connsiteY11" fmla="*/ 812800 h 1987550"/>
              <a:gd name="connsiteX12" fmla="*/ 508000 w 990600"/>
              <a:gd name="connsiteY12" fmla="*/ 920750 h 1987550"/>
              <a:gd name="connsiteX13" fmla="*/ 501650 w 990600"/>
              <a:gd name="connsiteY13" fmla="*/ 990600 h 1987550"/>
              <a:gd name="connsiteX14" fmla="*/ 431800 w 990600"/>
              <a:gd name="connsiteY14" fmla="*/ 1022350 h 1987550"/>
              <a:gd name="connsiteX15" fmla="*/ 349250 w 990600"/>
              <a:gd name="connsiteY15" fmla="*/ 1270000 h 1987550"/>
              <a:gd name="connsiteX16" fmla="*/ 273050 w 990600"/>
              <a:gd name="connsiteY16" fmla="*/ 1377950 h 1987550"/>
              <a:gd name="connsiteX17" fmla="*/ 171450 w 990600"/>
              <a:gd name="connsiteY17" fmla="*/ 1587500 h 1987550"/>
              <a:gd name="connsiteX18" fmla="*/ 152400 w 990600"/>
              <a:gd name="connsiteY18" fmla="*/ 1600200 h 1987550"/>
              <a:gd name="connsiteX19" fmla="*/ 203200 w 990600"/>
              <a:gd name="connsiteY19" fmla="*/ 1695450 h 1987550"/>
              <a:gd name="connsiteX20" fmla="*/ 196850 w 990600"/>
              <a:gd name="connsiteY20" fmla="*/ 1733550 h 1987550"/>
              <a:gd name="connsiteX21" fmla="*/ 0 w 990600"/>
              <a:gd name="connsiteY21" fmla="*/ 1949450 h 1987550"/>
              <a:gd name="connsiteX22" fmla="*/ 25400 w 990600"/>
              <a:gd name="connsiteY22" fmla="*/ 1981200 h 1987550"/>
              <a:gd name="connsiteX23" fmla="*/ 50800 w 990600"/>
              <a:gd name="connsiteY23" fmla="*/ 1987550 h 1987550"/>
              <a:gd name="connsiteX24" fmla="*/ 133350 w 990600"/>
              <a:gd name="connsiteY24" fmla="*/ 1924050 h 1987550"/>
              <a:gd name="connsiteX25" fmla="*/ 190500 w 990600"/>
              <a:gd name="connsiteY25" fmla="*/ 1828800 h 1987550"/>
              <a:gd name="connsiteX26" fmla="*/ 260350 w 990600"/>
              <a:gd name="connsiteY26" fmla="*/ 1746250 h 1987550"/>
              <a:gd name="connsiteX27" fmla="*/ 279400 w 990600"/>
              <a:gd name="connsiteY27" fmla="*/ 1676400 h 1987550"/>
              <a:gd name="connsiteX28" fmla="*/ 457200 w 990600"/>
              <a:gd name="connsiteY28" fmla="*/ 1390650 h 1987550"/>
              <a:gd name="connsiteX29" fmla="*/ 546100 w 990600"/>
              <a:gd name="connsiteY29" fmla="*/ 1333500 h 1987550"/>
              <a:gd name="connsiteX30" fmla="*/ 628650 w 990600"/>
              <a:gd name="connsiteY30" fmla="*/ 1314450 h 1987550"/>
              <a:gd name="connsiteX31" fmla="*/ 692150 w 990600"/>
              <a:gd name="connsiteY31" fmla="*/ 1276350 h 1987550"/>
              <a:gd name="connsiteX32" fmla="*/ 647700 w 990600"/>
              <a:gd name="connsiteY32" fmla="*/ 1187450 h 1987550"/>
              <a:gd name="connsiteX33" fmla="*/ 596900 w 990600"/>
              <a:gd name="connsiteY33" fmla="*/ 1066800 h 1987550"/>
              <a:gd name="connsiteX34" fmla="*/ 590550 w 990600"/>
              <a:gd name="connsiteY34" fmla="*/ 1022350 h 1987550"/>
              <a:gd name="connsiteX35" fmla="*/ 584200 w 990600"/>
              <a:gd name="connsiteY35" fmla="*/ 933450 h 1987550"/>
              <a:gd name="connsiteX36" fmla="*/ 622300 w 990600"/>
              <a:gd name="connsiteY36" fmla="*/ 876300 h 1987550"/>
              <a:gd name="connsiteX37" fmla="*/ 628650 w 990600"/>
              <a:gd name="connsiteY37" fmla="*/ 812800 h 1987550"/>
              <a:gd name="connsiteX38" fmla="*/ 622300 w 990600"/>
              <a:gd name="connsiteY38" fmla="*/ 762000 h 1987550"/>
              <a:gd name="connsiteX39" fmla="*/ 654050 w 990600"/>
              <a:gd name="connsiteY39" fmla="*/ 723900 h 1987550"/>
              <a:gd name="connsiteX40" fmla="*/ 673100 w 990600"/>
              <a:gd name="connsiteY40" fmla="*/ 685800 h 1987550"/>
              <a:gd name="connsiteX41" fmla="*/ 673100 w 990600"/>
              <a:gd name="connsiteY41" fmla="*/ 654050 h 1987550"/>
              <a:gd name="connsiteX42" fmla="*/ 641350 w 990600"/>
              <a:gd name="connsiteY42" fmla="*/ 609600 h 1987550"/>
              <a:gd name="connsiteX43" fmla="*/ 622300 w 990600"/>
              <a:gd name="connsiteY43" fmla="*/ 577850 h 1987550"/>
              <a:gd name="connsiteX44" fmla="*/ 615950 w 990600"/>
              <a:gd name="connsiteY44" fmla="*/ 527050 h 1987550"/>
              <a:gd name="connsiteX45" fmla="*/ 628650 w 990600"/>
              <a:gd name="connsiteY45" fmla="*/ 495300 h 1987550"/>
              <a:gd name="connsiteX46" fmla="*/ 641350 w 990600"/>
              <a:gd name="connsiteY46" fmla="*/ 457200 h 1987550"/>
              <a:gd name="connsiteX47" fmla="*/ 685800 w 990600"/>
              <a:gd name="connsiteY47" fmla="*/ 450850 h 1987550"/>
              <a:gd name="connsiteX48" fmla="*/ 717550 w 990600"/>
              <a:gd name="connsiteY48" fmla="*/ 406400 h 1987550"/>
              <a:gd name="connsiteX49" fmla="*/ 755650 w 990600"/>
              <a:gd name="connsiteY49" fmla="*/ 330200 h 1987550"/>
              <a:gd name="connsiteX50" fmla="*/ 781050 w 990600"/>
              <a:gd name="connsiteY50" fmla="*/ 285750 h 1987550"/>
              <a:gd name="connsiteX51" fmla="*/ 787400 w 990600"/>
              <a:gd name="connsiteY51" fmla="*/ 279400 h 1987550"/>
              <a:gd name="connsiteX52" fmla="*/ 863600 w 990600"/>
              <a:gd name="connsiteY52" fmla="*/ 273050 h 198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90600" h="1987550">
                <a:moveTo>
                  <a:pt x="863600" y="273050"/>
                </a:moveTo>
                <a:lnTo>
                  <a:pt x="990600" y="50800"/>
                </a:lnTo>
                <a:lnTo>
                  <a:pt x="825500" y="0"/>
                </a:lnTo>
                <a:lnTo>
                  <a:pt x="641350" y="19050"/>
                </a:lnTo>
                <a:lnTo>
                  <a:pt x="527050" y="6350"/>
                </a:lnTo>
                <a:lnTo>
                  <a:pt x="495300" y="247650"/>
                </a:lnTo>
                <a:lnTo>
                  <a:pt x="495300" y="304800"/>
                </a:lnTo>
                <a:lnTo>
                  <a:pt x="450850" y="381000"/>
                </a:lnTo>
                <a:lnTo>
                  <a:pt x="406400" y="419100"/>
                </a:lnTo>
                <a:lnTo>
                  <a:pt x="419100" y="577850"/>
                </a:lnTo>
                <a:lnTo>
                  <a:pt x="412750" y="603250"/>
                </a:lnTo>
                <a:lnTo>
                  <a:pt x="412750" y="812800"/>
                </a:lnTo>
                <a:lnTo>
                  <a:pt x="508000" y="920750"/>
                </a:lnTo>
                <a:lnTo>
                  <a:pt x="501650" y="990600"/>
                </a:lnTo>
                <a:lnTo>
                  <a:pt x="431800" y="1022350"/>
                </a:lnTo>
                <a:lnTo>
                  <a:pt x="349250" y="1270000"/>
                </a:lnTo>
                <a:lnTo>
                  <a:pt x="273050" y="1377950"/>
                </a:lnTo>
                <a:lnTo>
                  <a:pt x="171450" y="1587500"/>
                </a:lnTo>
                <a:lnTo>
                  <a:pt x="152400" y="1600200"/>
                </a:lnTo>
                <a:lnTo>
                  <a:pt x="203200" y="1695450"/>
                </a:lnTo>
                <a:lnTo>
                  <a:pt x="196850" y="1733550"/>
                </a:lnTo>
                <a:lnTo>
                  <a:pt x="0" y="1949450"/>
                </a:lnTo>
                <a:lnTo>
                  <a:pt x="25400" y="1981200"/>
                </a:lnTo>
                <a:lnTo>
                  <a:pt x="50800" y="1987550"/>
                </a:lnTo>
                <a:lnTo>
                  <a:pt x="133350" y="1924050"/>
                </a:lnTo>
                <a:lnTo>
                  <a:pt x="190500" y="1828800"/>
                </a:lnTo>
                <a:lnTo>
                  <a:pt x="260350" y="1746250"/>
                </a:lnTo>
                <a:lnTo>
                  <a:pt x="279400" y="1676400"/>
                </a:lnTo>
                <a:lnTo>
                  <a:pt x="457200" y="1390650"/>
                </a:lnTo>
                <a:lnTo>
                  <a:pt x="546100" y="1333500"/>
                </a:lnTo>
                <a:lnTo>
                  <a:pt x="628650" y="1314450"/>
                </a:lnTo>
                <a:lnTo>
                  <a:pt x="692150" y="1276350"/>
                </a:lnTo>
                <a:lnTo>
                  <a:pt x="647700" y="1187450"/>
                </a:lnTo>
                <a:lnTo>
                  <a:pt x="596900" y="1066800"/>
                </a:lnTo>
                <a:lnTo>
                  <a:pt x="590550" y="1022350"/>
                </a:lnTo>
                <a:lnTo>
                  <a:pt x="584200" y="933450"/>
                </a:lnTo>
                <a:lnTo>
                  <a:pt x="622300" y="876300"/>
                </a:lnTo>
                <a:lnTo>
                  <a:pt x="628650" y="812800"/>
                </a:lnTo>
                <a:lnTo>
                  <a:pt x="622300" y="762000"/>
                </a:lnTo>
                <a:lnTo>
                  <a:pt x="654050" y="723900"/>
                </a:lnTo>
                <a:lnTo>
                  <a:pt x="673100" y="685800"/>
                </a:lnTo>
                <a:lnTo>
                  <a:pt x="673100" y="654050"/>
                </a:lnTo>
                <a:lnTo>
                  <a:pt x="641350" y="609600"/>
                </a:lnTo>
                <a:lnTo>
                  <a:pt x="622300" y="577850"/>
                </a:lnTo>
                <a:lnTo>
                  <a:pt x="615950" y="527050"/>
                </a:lnTo>
                <a:lnTo>
                  <a:pt x="628650" y="495300"/>
                </a:lnTo>
                <a:lnTo>
                  <a:pt x="641350" y="457200"/>
                </a:lnTo>
                <a:lnTo>
                  <a:pt x="685800" y="450850"/>
                </a:lnTo>
                <a:lnTo>
                  <a:pt x="717550" y="406400"/>
                </a:lnTo>
                <a:lnTo>
                  <a:pt x="755650" y="330200"/>
                </a:lnTo>
                <a:lnTo>
                  <a:pt x="781050" y="285750"/>
                </a:lnTo>
                <a:lnTo>
                  <a:pt x="787400" y="279400"/>
                </a:lnTo>
                <a:lnTo>
                  <a:pt x="863600" y="2730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4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8A5BF796-4D6B-4B14-8680-76AAFC332AB9}"/>
              </a:ext>
            </a:extLst>
          </p:cNvPr>
          <p:cNvSpPr/>
          <p:nvPr/>
        </p:nvSpPr>
        <p:spPr>
          <a:xfrm>
            <a:off x="6347884" y="3631129"/>
            <a:ext cx="1774557" cy="739258"/>
          </a:xfrm>
          <a:prstGeom prst="borderCallout1">
            <a:avLst>
              <a:gd name="adj1" fmla="val 44694"/>
              <a:gd name="adj2" fmla="val 182"/>
              <a:gd name="adj3" fmla="val -66103"/>
              <a:gd name="adj4" fmla="val -1679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350" dirty="0"/>
              <a:t>Hegge West:</a:t>
            </a:r>
          </a:p>
          <a:p>
            <a:r>
              <a:rPr lang="nl-NL" sz="900" dirty="0"/>
              <a:t>-     Watergeleiding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Nieuwe sloten </a:t>
            </a:r>
          </a:p>
          <a:p>
            <a:pPr marL="171450" indent="-171450">
              <a:buFontTx/>
              <a:buChar char="-"/>
            </a:pPr>
            <a:r>
              <a:rPr lang="nl-NL" sz="900" dirty="0" err="1"/>
              <a:t>Verkanten</a:t>
            </a:r>
            <a:r>
              <a:rPr lang="nl-NL" sz="900" dirty="0"/>
              <a:t> Eyskensweg (hoog)</a:t>
            </a:r>
          </a:p>
        </p:txBody>
      </p:sp>
      <p:sp>
        <p:nvSpPr>
          <p:cNvPr id="5" name="Bijschrift: lijn 4">
            <a:extLst>
              <a:ext uri="{FF2B5EF4-FFF2-40B4-BE49-F238E27FC236}">
                <a16:creationId xmlns:a16="http://schemas.microsoft.com/office/drawing/2014/main" id="{5432819A-F842-42A4-B131-48A7285B25FC}"/>
              </a:ext>
            </a:extLst>
          </p:cNvPr>
          <p:cNvSpPr/>
          <p:nvPr/>
        </p:nvSpPr>
        <p:spPr>
          <a:xfrm>
            <a:off x="6347884" y="2394103"/>
            <a:ext cx="2120281" cy="976153"/>
          </a:xfrm>
          <a:prstGeom prst="borderCallout1">
            <a:avLst>
              <a:gd name="adj1" fmla="val 17364"/>
              <a:gd name="adj2" fmla="val -473"/>
              <a:gd name="adj3" fmla="val -2412"/>
              <a:gd name="adj4" fmla="val -1219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350" dirty="0"/>
              <a:t>Hegge Oost: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Watergeleiding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Aanleg Buffer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Leegloopleiding onder bestrating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Leegloopleiding naar Bermafvoer A76</a:t>
            </a:r>
          </a:p>
          <a:p>
            <a:endParaRPr lang="nl-NL" sz="9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E78BD-201B-4859-9434-EC9947CB2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49" y="4475237"/>
            <a:ext cx="970757" cy="668263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0FE0FFD1-4274-46DC-B956-808F30E7F29D}"/>
              </a:ext>
            </a:extLst>
          </p:cNvPr>
          <p:cNvSpPr/>
          <p:nvPr/>
        </p:nvSpPr>
        <p:spPr>
          <a:xfrm>
            <a:off x="4051300" y="2006600"/>
            <a:ext cx="584200" cy="488950"/>
          </a:xfrm>
          <a:custGeom>
            <a:avLst/>
            <a:gdLst>
              <a:gd name="connsiteX0" fmla="*/ 88900 w 584200"/>
              <a:gd name="connsiteY0" fmla="*/ 25400 h 488950"/>
              <a:gd name="connsiteX1" fmla="*/ 190500 w 584200"/>
              <a:gd name="connsiteY1" fmla="*/ 25400 h 488950"/>
              <a:gd name="connsiteX2" fmla="*/ 269875 w 584200"/>
              <a:gd name="connsiteY2" fmla="*/ 9525 h 488950"/>
              <a:gd name="connsiteX3" fmla="*/ 352425 w 584200"/>
              <a:gd name="connsiteY3" fmla="*/ 0 h 488950"/>
              <a:gd name="connsiteX4" fmla="*/ 447675 w 584200"/>
              <a:gd name="connsiteY4" fmla="*/ 57150 h 488950"/>
              <a:gd name="connsiteX5" fmla="*/ 495300 w 584200"/>
              <a:gd name="connsiteY5" fmla="*/ 76200 h 488950"/>
              <a:gd name="connsiteX6" fmla="*/ 584200 w 584200"/>
              <a:gd name="connsiteY6" fmla="*/ 117475 h 488950"/>
              <a:gd name="connsiteX7" fmla="*/ 441325 w 584200"/>
              <a:gd name="connsiteY7" fmla="*/ 260350 h 488950"/>
              <a:gd name="connsiteX8" fmla="*/ 314325 w 584200"/>
              <a:gd name="connsiteY8" fmla="*/ 342900 h 488950"/>
              <a:gd name="connsiteX9" fmla="*/ 215900 w 584200"/>
              <a:gd name="connsiteY9" fmla="*/ 390525 h 488950"/>
              <a:gd name="connsiteX10" fmla="*/ 73025 w 584200"/>
              <a:gd name="connsiteY10" fmla="*/ 469900 h 488950"/>
              <a:gd name="connsiteX11" fmla="*/ 31750 w 584200"/>
              <a:gd name="connsiteY11" fmla="*/ 488950 h 488950"/>
              <a:gd name="connsiteX12" fmla="*/ 0 w 584200"/>
              <a:gd name="connsiteY12" fmla="*/ 390525 h 488950"/>
              <a:gd name="connsiteX13" fmla="*/ 15875 w 584200"/>
              <a:gd name="connsiteY13" fmla="*/ 244475 h 488950"/>
              <a:gd name="connsiteX14" fmla="*/ 88900 w 584200"/>
              <a:gd name="connsiteY14" fmla="*/ 2540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4200" h="488950">
                <a:moveTo>
                  <a:pt x="88900" y="25400"/>
                </a:moveTo>
                <a:lnTo>
                  <a:pt x="190500" y="25400"/>
                </a:lnTo>
                <a:lnTo>
                  <a:pt x="269875" y="9525"/>
                </a:lnTo>
                <a:lnTo>
                  <a:pt x="352425" y="0"/>
                </a:lnTo>
                <a:lnTo>
                  <a:pt x="447675" y="57150"/>
                </a:lnTo>
                <a:lnTo>
                  <a:pt x="495300" y="76200"/>
                </a:lnTo>
                <a:lnTo>
                  <a:pt x="584200" y="117475"/>
                </a:lnTo>
                <a:lnTo>
                  <a:pt x="441325" y="260350"/>
                </a:lnTo>
                <a:lnTo>
                  <a:pt x="314325" y="342900"/>
                </a:lnTo>
                <a:lnTo>
                  <a:pt x="215900" y="390525"/>
                </a:lnTo>
                <a:lnTo>
                  <a:pt x="73025" y="469900"/>
                </a:lnTo>
                <a:lnTo>
                  <a:pt x="31750" y="488950"/>
                </a:lnTo>
                <a:lnTo>
                  <a:pt x="0" y="390525"/>
                </a:lnTo>
                <a:lnTo>
                  <a:pt x="15875" y="244475"/>
                </a:lnTo>
                <a:lnTo>
                  <a:pt x="88900" y="25400"/>
                </a:lnTo>
                <a:close/>
              </a:path>
            </a:pathLst>
          </a:custGeom>
          <a:gradFill>
            <a:gsLst>
              <a:gs pos="53000">
                <a:schemeClr val="bg1">
                  <a:lumMod val="24000"/>
                  <a:alpha val="10000"/>
                </a:schemeClr>
              </a:gs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Bijschrift: lijn 18">
            <a:extLst>
              <a:ext uri="{FF2B5EF4-FFF2-40B4-BE49-F238E27FC236}">
                <a16:creationId xmlns:a16="http://schemas.microsoft.com/office/drawing/2014/main" id="{B8B1D49F-EDD1-4C70-9AEE-136D61188721}"/>
              </a:ext>
            </a:extLst>
          </p:cNvPr>
          <p:cNvSpPr/>
          <p:nvPr/>
        </p:nvSpPr>
        <p:spPr>
          <a:xfrm>
            <a:off x="6347884" y="1233093"/>
            <a:ext cx="2120281" cy="682548"/>
          </a:xfrm>
          <a:prstGeom prst="borderCallout1">
            <a:avLst>
              <a:gd name="adj1" fmla="val 17364"/>
              <a:gd name="adj2" fmla="val -473"/>
              <a:gd name="adj3" fmla="val 136958"/>
              <a:gd name="adj4" fmla="val -938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350" dirty="0"/>
              <a:t>Hegge Lindenweg: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Kleine maatregelen op eigen terrein</a:t>
            </a:r>
          </a:p>
          <a:p>
            <a:pPr marL="171450" indent="-171450">
              <a:buFontTx/>
              <a:buChar char="-"/>
            </a:pPr>
            <a:r>
              <a:rPr lang="nl-NL" sz="900" dirty="0"/>
              <a:t>Door agrariër zelf</a:t>
            </a:r>
          </a:p>
          <a:p>
            <a:endParaRPr lang="nl-NL" sz="900" dirty="0"/>
          </a:p>
        </p:txBody>
      </p:sp>
    </p:spTree>
    <p:extLst>
      <p:ext uri="{BB962C8B-B14F-4D97-AF65-F5344CB8AC3E}">
        <p14:creationId xmlns:p14="http://schemas.microsoft.com/office/powerpoint/2010/main" val="2493232390"/>
      </p:ext>
    </p:extLst>
  </p:cSld>
  <p:clrMapOvr>
    <a:masterClrMapping/>
  </p:clrMapOvr>
</p:sld>
</file>

<file path=ppt/theme/theme1.xml><?xml version="1.0" encoding="utf-8"?>
<a:theme xmlns:a="http://schemas.openxmlformats.org/drawingml/2006/main" name="NIEUW SJABLOON 2 - breedbeeld 16x9">
  <a:themeElements>
    <a:clrScheme name="Waterschap Limburg">
      <a:dk1>
        <a:sysClr val="windowText" lastClr="000000"/>
      </a:dk1>
      <a:lt1>
        <a:sysClr val="window" lastClr="FFFFFF"/>
      </a:lt1>
      <a:dk2>
        <a:srgbClr val="00A9C1"/>
      </a:dk2>
      <a:lt2>
        <a:srgbClr val="E6F6F9"/>
      </a:lt2>
      <a:accent1>
        <a:srgbClr val="008C9D"/>
      </a:accent1>
      <a:accent2>
        <a:srgbClr val="00A9C1"/>
      </a:accent2>
      <a:accent3>
        <a:srgbClr val="D14D18"/>
      </a:accent3>
      <a:accent4>
        <a:srgbClr val="2D9741"/>
      </a:accent4>
      <a:accent5>
        <a:srgbClr val="AF1774"/>
      </a:accent5>
      <a:accent6>
        <a:srgbClr val="D7B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9e1b9b6d-b887-446c-9dce-4968e9b06264" ContentTypeId="0x010100DCD422DC78816243BC06FDD53AB4B00001" PreviousValue="true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lantLand xmlns="c41d040b-1f23-46d8-95f8-73c4343eacb6">Nederland</KlantLand>
    <KlantVestigingsnummer xmlns="c41d040b-1f23-46d8-95f8-73c4343eacb6" xsi:nil="true"/>
    <KlantAdres xmlns="c41d040b-1f23-46d8-95f8-73c4343eacb6" xsi:nil="true"/>
    <KlantNaam xmlns="c41d040b-1f23-46d8-95f8-73c4343eacb6" xsi:nil="true"/>
    <ZaakId xmlns="c41d040b-1f23-46d8-95f8-73c4343eacb6">1777</ZaakId>
    <IdentificatiekenmerkTMLO xmlns="c41d040b-1f23-46d8-95f8-73c4343eacb6">Waterschap Limburg</IdentificatiekenmerkTMLO>
    <Bestandsgrootte xmlns="b6a49b46-564a-4da0-9450-6989b931220a" xsi:nil="true"/>
    <Zaaknummer xmlns="c41d040b-1f23-46d8-95f8-73c4343eacb6">2021-Z31282</Zaaknummer>
    <Documentsortering1 xmlns="c41d040b-1f23-46d8-95f8-73c4343eacb6">Presentatie plenaire deel en ondertekening SOK</Documentsortering1>
    <ContactTelefoon xmlns="c41d040b-1f23-46d8-95f8-73c4343eacb6" xsi:nil="true"/>
    <Verzenddatum xmlns="c41d040b-1f23-46d8-95f8-73c4343eacb6" xsi:nil="true"/>
    <Zaakbehandelaar xmlns="c41d040b-1f23-46d8-95f8-73c4343eacb6">Remmert Slagter</Zaakbehandelaar>
    <DocumentSetDescription xmlns="http://schemas.microsoft.com/sharepoint/v3">Omgevingsmanagement Hegge</DocumentSetDescription>
    <Documentsortering2 xmlns="c41d040b-1f23-46d8-95f8-73c4343eacb6" xsi:nil="true"/>
    <UwKenmerk xmlns="c41d040b-1f23-46d8-95f8-73c4343eacb6" xsi:nil="true"/>
    <ContactAdres xmlns="c41d040b-1f23-46d8-95f8-73c4343eacb6" xsi:nil="true"/>
    <ContactLand xmlns="c41d040b-1f23-46d8-95f8-73c4343eacb6">Nederland</ContactLand>
    <KlantPlaats xmlns="c41d040b-1f23-46d8-95f8-73c4343eacb6" xsi:nil="true"/>
    <DatumDocument xmlns="c41d040b-1f23-46d8-95f8-73c4343eacb6" xsi:nil="true"/>
    <DocumentcreatieXML xmlns="c41d040b-1f23-46d8-95f8-73c4343eacb6" xsi:nil="true"/>
    <Documentomschrijving xmlns="c41d040b-1f23-46d8-95f8-73c4343eacb6">Presentatie Bewonersavond Hegge incl ondertekening SOK Beekdaelen en WL</Documentomschrijving>
    <ContactNaam xmlns="c41d040b-1f23-46d8-95f8-73c4343eacb6" xsi:nil="true"/>
    <KlantPostcode xmlns="c41d040b-1f23-46d8-95f8-73c4343eacb6" xsi:nil="true"/>
    <ContactPlaats xmlns="c41d040b-1f23-46d8-95f8-73c4343eacb6" xsi:nil="true"/>
    <DatumVervanging xmlns="c41d040b-1f23-46d8-95f8-73c4343eacb6" xsi:nil="true"/>
    <Documentnummer xmlns="c41d040b-1f23-46d8-95f8-73c4343eacb6" xsi:nil="true"/>
    <ContactPostcode xmlns="c41d040b-1f23-46d8-95f8-73c4343eacb6" xsi:nil="true"/>
    <ContactEmail xmlns="c41d040b-1f23-46d8-95f8-73c4343eacb6" xsi:nil="true"/>
    <_dlc_DocId xmlns="b6a49b46-564a-4da0-9450-6989b931220a">WLDOC-230602778-28345</_dlc_DocId>
    <_dlc_DocIdUrl xmlns="b6a49b46-564a-4da0-9450-6989b931220a">
      <Url>https://waterschaplimburg.sharepoint.com/sites/WiBHeggeP360056/_layouts/15/DocIdRedir.aspx?ID=WLDOC-230602778-28345</Url>
      <Description>WLDOC-230602778-28345</Description>
    </_dlc_DocIdUrl>
    <SharedWithUsers xmlns="b6a49b46-564a-4da0-9450-6989b931220a">
      <UserInfo>
        <DisplayName>Alwin Teeuwen</DisplayName>
        <AccountId>58</AccountId>
        <AccountType/>
      </UserInfo>
    </SharedWithUsers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 WL" ma:contentTypeID="0x010100DCD422DC78816243BC06FDD53AB4B000010500869FD8ADE5782E438128FE4AE6315465" ma:contentTypeVersion="1888" ma:contentTypeDescription="document WL" ma:contentTypeScope="" ma:versionID="335363be087e5cb1e425475d63d36193">
  <xsd:schema xmlns:xsd="http://www.w3.org/2001/XMLSchema" xmlns:xs="http://www.w3.org/2001/XMLSchema" xmlns:p="http://schemas.microsoft.com/office/2006/metadata/properties" xmlns:ns1="http://schemas.microsoft.com/sharepoint/v3" xmlns:ns2="c41d040b-1f23-46d8-95f8-73c4343eacb6" xmlns:ns4="9b014d7b-1ec2-42c5-915f-cd4453e54581" xmlns:ns5="b6a49b46-564a-4da0-9450-6989b931220a" targetNamespace="http://schemas.microsoft.com/office/2006/metadata/properties" ma:root="true" ma:fieldsID="d2b840240167189ad88a17b0e1759648" ns1:_="" ns2:_="" ns4:_="" ns5:_="">
    <xsd:import namespace="http://schemas.microsoft.com/sharepoint/v3"/>
    <xsd:import namespace="c41d040b-1f23-46d8-95f8-73c4343eacb6"/>
    <xsd:import namespace="9b014d7b-1ec2-42c5-915f-cd4453e54581"/>
    <xsd:import namespace="b6a49b46-564a-4da0-9450-6989b931220a"/>
    <xsd:element name="properties">
      <xsd:complexType>
        <xsd:sequence>
          <xsd:element name="documentManagement">
            <xsd:complexType>
              <xsd:all>
                <xsd:element ref="ns2:Documentomschrijving" minOccurs="0"/>
                <xsd:element ref="ns2:Documentsortering1" minOccurs="0"/>
                <xsd:element ref="ns2:Documentsortering2" minOccurs="0"/>
                <xsd:element ref="ns2:UwKenmerk" minOccurs="0"/>
                <xsd:element ref="ns2:ContactNaam" minOccurs="0"/>
                <xsd:element ref="ns2:ContactAdres" minOccurs="0"/>
                <xsd:element ref="ns2:ContactPostcode" minOccurs="0"/>
                <xsd:element ref="ns2:ContactPlaats" minOccurs="0"/>
                <xsd:element ref="ns2:ContactLand" minOccurs="0"/>
                <xsd:element ref="ns2:ContactTelefoon" minOccurs="0"/>
                <xsd:element ref="ns2:ContactEmail" minOccurs="0"/>
                <xsd:element ref="ns2:DatumDocument" minOccurs="0"/>
                <xsd:element ref="ns2:Verzenddatum" minOccurs="0"/>
                <xsd:element ref="ns2:DatumVervanging" minOccurs="0"/>
                <xsd:element ref="ns2:DocumentcreatieXML" minOccurs="0"/>
                <xsd:element ref="ns2:Documentnummer" minOccurs="0"/>
                <xsd:element ref="ns2:KlantNaam" minOccurs="0"/>
                <xsd:element ref="ns2:ZaakId" minOccurs="0"/>
                <xsd:element ref="ns2:IdentificatiekenmerkTMLO" minOccurs="0"/>
                <xsd:element ref="ns2:Zaakbehandelaar" minOccurs="0"/>
                <xsd:element ref="ns2:KlantLand" minOccurs="0"/>
                <xsd:element ref="ns1:DocumentSetDescription" minOccurs="0"/>
                <xsd:element ref="ns2:KlantPostcode" minOccurs="0"/>
                <xsd:element ref="ns2:KlantPlaats" minOccurs="0"/>
                <xsd:element ref="ns2:KlantVestigingsnummer" minOccurs="0"/>
                <xsd:element ref="ns2:Zaaknummer" minOccurs="0"/>
                <xsd:element ref="ns4:MediaServiceMetadata" minOccurs="0"/>
                <xsd:element ref="ns4:MediaServiceFastMetadata" minOccurs="0"/>
                <xsd:element ref="ns5:Bestandsgrootte" minOccurs="0"/>
                <xsd:element ref="ns2:KlantAdres" minOccurs="0"/>
                <xsd:element ref="ns5:SharedWithUsers" minOccurs="0"/>
                <xsd:element ref="ns5:SharedWithDetails" minOccurs="0"/>
                <xsd:element ref="ns4:MediaServiceAutoKeyPoints" minOccurs="0"/>
                <xsd:element ref="ns4:MediaServiceKeyPoints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30" nillable="true" ma:displayName="Beschrijving" ma:description="Een beschrijving van de documenten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1d040b-1f23-46d8-95f8-73c4343eacb6" elementFormDefault="qualified">
    <xsd:import namespace="http://schemas.microsoft.com/office/2006/documentManagement/types"/>
    <xsd:import namespace="http://schemas.microsoft.com/office/infopath/2007/PartnerControls"/>
    <xsd:element name="Documentomschrijving" ma:index="1" nillable="true" ma:displayName="Documentomschrijving" ma:internalName="Documentomschrijving" ma:readOnly="false">
      <xsd:simpleType>
        <xsd:restriction base="dms:Text">
          <xsd:maxLength value="255"/>
        </xsd:restriction>
      </xsd:simpleType>
    </xsd:element>
    <xsd:element name="Documentsortering1" ma:index="2" nillable="true" ma:displayName="Documentsortering 1" ma:internalName="Documentsortering1" ma:readOnly="false">
      <xsd:simpleType>
        <xsd:restriction base="dms:Text">
          <xsd:maxLength value="255"/>
        </xsd:restriction>
      </xsd:simpleType>
    </xsd:element>
    <xsd:element name="Documentsortering2" ma:index="3" nillable="true" ma:displayName="Documentsortering 2" ma:internalName="Documentsortering2" ma:readOnly="false">
      <xsd:simpleType>
        <xsd:restriction base="dms:Text">
          <xsd:maxLength value="255"/>
        </xsd:restriction>
      </xsd:simpleType>
    </xsd:element>
    <xsd:element name="UwKenmerk" ma:index="5" nillable="true" ma:displayName="Uw kenmerk" ma:internalName="UwKenmerk" ma:readOnly="false">
      <xsd:simpleType>
        <xsd:restriction base="dms:Text">
          <xsd:maxLength value="255"/>
        </xsd:restriction>
      </xsd:simpleType>
    </xsd:element>
    <xsd:element name="ContactNaam" ma:index="6" nillable="true" ma:displayName="Contact naam" ma:internalName="ContactNaam" ma:readOnly="false">
      <xsd:simpleType>
        <xsd:restriction base="dms:Text">
          <xsd:maxLength value="255"/>
        </xsd:restriction>
      </xsd:simpleType>
    </xsd:element>
    <xsd:element name="ContactAdres" ma:index="7" nillable="true" ma:displayName="Contact adres" ma:internalName="ContactAdres" ma:readOnly="false">
      <xsd:simpleType>
        <xsd:restriction base="dms:Text">
          <xsd:maxLength value="255"/>
        </xsd:restriction>
      </xsd:simpleType>
    </xsd:element>
    <xsd:element name="ContactPostcode" ma:index="8" nillable="true" ma:displayName="Contact postcode" ma:internalName="ContactPostcode" ma:readOnly="false">
      <xsd:simpleType>
        <xsd:restriction base="dms:Text">
          <xsd:maxLength value="255"/>
        </xsd:restriction>
      </xsd:simpleType>
    </xsd:element>
    <xsd:element name="ContactPlaats" ma:index="9" nillable="true" ma:displayName="Contact  Plaats" ma:internalName="ContactPlaats" ma:readOnly="false">
      <xsd:simpleType>
        <xsd:restriction base="dms:Text">
          <xsd:maxLength value="255"/>
        </xsd:restriction>
      </xsd:simpleType>
    </xsd:element>
    <xsd:element name="ContactLand" ma:index="10" nillable="true" ma:displayName="Contact land" ma:default="Nederland" ma:format="Dropdown" ma:internalName="ContactLand" ma:readOnly="false">
      <xsd:simpleType>
        <xsd:restriction base="dms:Choice">
          <xsd:enumeration value="Nederland"/>
          <xsd:enumeration value="Belgie"/>
          <xsd:enumeration value="Duitsland"/>
        </xsd:restriction>
      </xsd:simpleType>
    </xsd:element>
    <xsd:element name="ContactTelefoon" ma:index="11" nillable="true" ma:displayName="Contact telefoon" ma:internalName="ContactTelefoon" ma:readOnly="false">
      <xsd:simpleType>
        <xsd:restriction base="dms:Text">
          <xsd:maxLength value="255"/>
        </xsd:restriction>
      </xsd:simpleType>
    </xsd:element>
    <xsd:element name="ContactEmail" ma:index="12" nillable="true" ma:displayName="Contact email" ma:internalName="ContactEmail" ma:readOnly="false">
      <xsd:simpleType>
        <xsd:restriction base="dms:Text">
          <xsd:maxLength value="255"/>
        </xsd:restriction>
      </xsd:simpleType>
    </xsd:element>
    <xsd:element name="DatumDocument" ma:index="13" nillable="true" ma:displayName="Datum document" ma:format="DateOnly" ma:internalName="DatumDocument" ma:readOnly="false">
      <xsd:simpleType>
        <xsd:restriction base="dms:DateTime"/>
      </xsd:simpleType>
    </xsd:element>
    <xsd:element name="Verzenddatum" ma:index="14" nillable="true" ma:displayName="Verzenddatum" ma:format="DateOnly" ma:internalName="Verzenddatum" ma:readOnly="false">
      <xsd:simpleType>
        <xsd:restriction base="dms:DateTime"/>
      </xsd:simpleType>
    </xsd:element>
    <xsd:element name="DatumVervanging" ma:index="15" nillable="true" ma:displayName="Datum vervanging" ma:format="DateOnly" ma:internalName="DatumVervanging" ma:readOnly="false">
      <xsd:simpleType>
        <xsd:restriction base="dms:DateTime"/>
      </xsd:simpleType>
    </xsd:element>
    <xsd:element name="DocumentcreatieXML" ma:index="17" nillable="true" ma:displayName="DocumentcreatieXML" ma:internalName="DocumentcreatieXML">
      <xsd:simpleType>
        <xsd:restriction base="dms:Text">
          <xsd:maxLength value="255"/>
        </xsd:restriction>
      </xsd:simpleType>
    </xsd:element>
    <xsd:element name="Documentnummer" ma:index="18" nillable="true" ma:displayName="Documentnummer" ma:internalName="Documentnummer">
      <xsd:simpleType>
        <xsd:restriction base="dms:Text">
          <xsd:maxLength value="255"/>
        </xsd:restriction>
      </xsd:simpleType>
    </xsd:element>
    <xsd:element name="KlantNaam" ma:index="25" nillable="true" ma:displayName="Klant naam" ma:internalName="KlantNaam">
      <xsd:simpleType>
        <xsd:restriction base="dms:Text">
          <xsd:maxLength value="255"/>
        </xsd:restriction>
      </xsd:simpleType>
    </xsd:element>
    <xsd:element name="ZaakId" ma:index="26" nillable="true" ma:displayName="ZaakId" ma:indexed="true" ma:internalName="ZaakId">
      <xsd:simpleType>
        <xsd:restriction base="dms:Text">
          <xsd:maxLength value="255"/>
        </xsd:restriction>
      </xsd:simpleType>
    </xsd:element>
    <xsd:element name="IdentificatiekenmerkTMLO" ma:index="27" nillable="true" ma:displayName="Identificatiekenmerk TMLO" ma:default="Waterschap Limburg" ma:format="Dropdown" ma:internalName="IdentificatiekenmerkTMLO" ma:readOnly="false">
      <xsd:simpleType>
        <xsd:restriction base="dms:Choice">
          <xsd:enumeration value="Waterschap Limburg"/>
        </xsd:restriction>
      </xsd:simpleType>
    </xsd:element>
    <xsd:element name="Zaakbehandelaar" ma:index="28" nillable="true" ma:displayName="Zaakbehandelaar" ma:indexed="true" ma:internalName="Zaakbehandelaar">
      <xsd:simpleType>
        <xsd:restriction base="dms:Text">
          <xsd:maxLength value="255"/>
        </xsd:restriction>
      </xsd:simpleType>
    </xsd:element>
    <xsd:element name="KlantLand" ma:index="29" nillable="true" ma:displayName="Klant land" ma:default="Nederland" ma:format="Dropdown" ma:internalName="KlantLand" ma:readOnly="false">
      <xsd:simpleType>
        <xsd:restriction base="dms:Choice">
          <xsd:enumeration value="Nederland"/>
          <xsd:enumeration value="Belgie"/>
          <xsd:enumeration value="Duitsland"/>
        </xsd:restriction>
      </xsd:simpleType>
    </xsd:element>
    <xsd:element name="KlantPostcode" ma:index="31" nillable="true" ma:displayName="Klant postcode" ma:internalName="KlantPostcode">
      <xsd:simpleType>
        <xsd:restriction base="dms:Text">
          <xsd:maxLength value="255"/>
        </xsd:restriction>
      </xsd:simpleType>
    </xsd:element>
    <xsd:element name="KlantPlaats" ma:index="32" nillable="true" ma:displayName="Klant plaats" ma:internalName="KlantPlaats">
      <xsd:simpleType>
        <xsd:restriction base="dms:Text">
          <xsd:maxLength value="255"/>
        </xsd:restriction>
      </xsd:simpleType>
    </xsd:element>
    <xsd:element name="KlantVestigingsnummer" ma:index="33" nillable="true" ma:displayName="Klant vestigingsnummer" ma:internalName="KlantVestigingsnummer">
      <xsd:simpleType>
        <xsd:restriction base="dms:Text">
          <xsd:maxLength value="255"/>
        </xsd:restriction>
      </xsd:simpleType>
    </xsd:element>
    <xsd:element name="Zaaknummer" ma:index="34" nillable="true" ma:displayName="Zaaknummer" ma:internalName="Zaaknummer" ma:readOnly="false">
      <xsd:simpleType>
        <xsd:restriction base="dms:Text">
          <xsd:maxLength value="255"/>
        </xsd:restriction>
      </xsd:simpleType>
    </xsd:element>
    <xsd:element name="KlantAdres" ma:index="38" nillable="true" ma:displayName="Klant adres" ma:internalName="KlantAdr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14d7b-1ec2-42c5-915f-cd4453e545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4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49b46-564a-4da0-9450-6989b931220a" elementFormDefault="qualified">
    <xsd:import namespace="http://schemas.microsoft.com/office/2006/documentManagement/types"/>
    <xsd:import namespace="http://schemas.microsoft.com/office/infopath/2007/PartnerControls"/>
    <xsd:element name="Bestandsgrootte" ma:index="37" nillable="true" ma:displayName="Bestandsgrootte" ma:hidden="true" ma:internalName="Bestandsgrootte" ma:readOnly="false">
      <xsd:simpleType>
        <xsd:restriction base="dms:Text">
          <xsd:maxLength value="255"/>
        </xsd:restriction>
      </xsd:simpleType>
    </xsd:element>
    <xsd:element name="SharedWithUsers" ma:index="3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43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44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5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4" ma:displayName="Auteur"/>
        <xsd:element ref="dcterms:created" minOccurs="0" maxOccurs="1"/>
        <xsd:element ref="dc:identifier" minOccurs="0" maxOccurs="1"/>
        <xsd:element name="contentType" minOccurs="0" maxOccurs="1" type="xsd:string" ma:index="24" ma:displayName="Inhoudstype"/>
        <xsd:element ref="dc:title" minOccurs="0" maxOccurs="1" ma:index="16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3F620F-D12B-41CF-BB4E-A21896C06DD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5A566C5-3B0C-4AD1-92DC-62A4791E43A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D3A14F3-C31A-4F66-B0FE-2471D4B0428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8A954F6-73EF-4C35-83F1-6DDBF1EBF006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c41d040b-1f23-46d8-95f8-73c4343eacb6"/>
    <ds:schemaRef ds:uri="b6a49b46-564a-4da0-9450-6989b931220a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b014d7b-1ec2-42c5-915f-cd4453e54581"/>
    <ds:schemaRef ds:uri="http://schemas.microsoft.com/sharepoint/v3"/>
  </ds:schemaRefs>
</ds:datastoreItem>
</file>

<file path=customXml/itemProps5.xml><?xml version="1.0" encoding="utf-8"?>
<ds:datastoreItem xmlns:ds="http://schemas.openxmlformats.org/officeDocument/2006/customXml" ds:itemID="{9D409CD2-B71D-4C88-8F04-4F62C5B69A04}">
  <ds:schemaRefs>
    <ds:schemaRef ds:uri="9b014d7b-1ec2-42c5-915f-cd4453e54581"/>
    <ds:schemaRef ds:uri="b6a49b46-564a-4da0-9450-6989b931220a"/>
    <ds:schemaRef ds:uri="c41d040b-1f23-46d8-95f8-73c4343eac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589</Words>
  <Application>Microsoft Office PowerPoint</Application>
  <PresentationFormat>Diavoorstelling (16:9)</PresentationFormat>
  <Paragraphs>171</Paragraphs>
  <Slides>20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Calibri</vt:lpstr>
      <vt:lpstr>NIEUW SJABLOON 2 - breedbeeld 16x9</vt:lpstr>
      <vt:lpstr>PowerPoint-presentatie</vt:lpstr>
      <vt:lpstr>Welkom</vt:lpstr>
      <vt:lpstr>Programma vanavond</vt:lpstr>
      <vt:lpstr>Ondertekening samenwerkingsovereenkomst</vt:lpstr>
      <vt:lpstr>Toelichting project</vt:lpstr>
      <vt:lpstr>Wie zijn wij?</vt:lpstr>
      <vt:lpstr>Terugblik tot juli 2021</vt:lpstr>
      <vt:lpstr>Terugblik vanaf juli 2021</vt:lpstr>
      <vt:lpstr>Project-deelgebieden</vt:lpstr>
      <vt:lpstr>Hegge Oost</vt:lpstr>
      <vt:lpstr>Hegge Oost</vt:lpstr>
      <vt:lpstr>Hegge Oost</vt:lpstr>
      <vt:lpstr>Hegge West</vt:lpstr>
      <vt:lpstr>Hegge West</vt:lpstr>
      <vt:lpstr>Buffers Diependaalsweg</vt:lpstr>
      <vt:lpstr>Buffers Diependaalsweg</vt:lpstr>
      <vt:lpstr>Vooruitblik</vt:lpstr>
      <vt:lpstr>Pauze, en daarna…</vt:lpstr>
      <vt:lpstr>Vragen en antwoorden tot 21 uur  </vt:lpstr>
      <vt:lpstr>Bedankt voor uw komst  </vt:lpstr>
    </vt:vector>
  </TitlesOfParts>
  <Company>Waterschap Roer en Overmaas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Hegge</dc:title>
  <dc:creator>Ellen te Boekhorst</dc:creator>
  <cp:lastModifiedBy>Alwin Teeuwen</cp:lastModifiedBy>
  <cp:revision>34</cp:revision>
  <dcterms:created xsi:type="dcterms:W3CDTF">2020-01-21T15:50:06Z</dcterms:created>
  <dcterms:modified xsi:type="dcterms:W3CDTF">2022-06-28T14:55:53Z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0x010100DCD422DC78816243BC06FDD53AB4B000010500869FD8ADE5782E438128FE4AE6315465</vt:lpwstr>
  </property>
  <property fmtid="{D5CDD505-2E9C-101B-9397-08002B2CF9AE}" pid="3" name="_dlc_DocIdItemGuid">
    <vt:lpwstr>a38c1fc9-dda4-426e-a60b-09b982757371</vt:lpwstr>
  </property>
</Properties>
</file>