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59" r:id="rId4"/>
    <p:sldId id="260" r:id="rId5"/>
    <p:sldId id="261" r:id="rId6"/>
    <p:sldId id="270" r:id="rId7"/>
    <p:sldId id="271" r:id="rId8"/>
    <p:sldId id="272" r:id="rId9"/>
    <p:sldId id="273" r:id="rId10"/>
    <p:sldId id="274" r:id="rId11"/>
    <p:sldId id="275" r:id="rId12"/>
    <p:sldId id="276" r:id="rId13"/>
    <p:sldId id="277" r:id="rId14"/>
    <p:sldId id="262" r:id="rId15"/>
    <p:sldId id="263" r:id="rId16"/>
    <p:sldId id="264" r:id="rId17"/>
    <p:sldId id="265" r:id="rId18"/>
    <p:sldId id="266" r:id="rId19"/>
    <p:sldId id="267" r:id="rId20"/>
    <p:sldId id="299" r:id="rId21"/>
    <p:sldId id="278" r:id="rId22"/>
    <p:sldId id="279" r:id="rId23"/>
    <p:sldId id="280" r:id="rId24"/>
    <p:sldId id="281" r:id="rId25"/>
    <p:sldId id="298" r:id="rId26"/>
    <p:sldId id="283" r:id="rId27"/>
    <p:sldId id="300" r:id="rId28"/>
    <p:sldId id="293" r:id="rId29"/>
    <p:sldId id="294" r:id="rId30"/>
    <p:sldId id="295" r:id="rId31"/>
    <p:sldId id="291" r:id="rId32"/>
    <p:sldId id="297" r:id="rId33"/>
    <p:sldId id="304" r:id="rId34"/>
    <p:sldId id="305" r:id="rId35"/>
    <p:sldId id="282" r:id="rId36"/>
    <p:sldId id="285" r:id="rId37"/>
    <p:sldId id="286" r:id="rId38"/>
    <p:sldId id="301" r:id="rId39"/>
    <p:sldId id="288" r:id="rId40"/>
    <p:sldId id="303" r:id="rId41"/>
    <p:sldId id="289" r:id="rId42"/>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456E0-D05E-427A-8A5F-03A4979A1F81}" v="14" dt="2019-12-30T11:06:19.321"/>
    <p1510:client id="{10AF2599-CBA0-4F87-81D0-1B870CBAAAC4}" v="553" dt="2020-01-06T13:43:32.237"/>
    <p1510:client id="{31A428FC-3C49-4AC3-B508-C00F8A0967D9}" v="154" dt="2020-01-06T13:54:57.658"/>
    <p1510:client id="{3D5CEC2C-8060-4291-859C-1AE1DAE0F063}" v="15" dt="2019-12-31T09:54:09.773"/>
    <p1510:client id="{4C32AE97-8CCB-4D06-9854-ECF380BC61F8}" v="192" dt="2020-01-03T14:39:09.858"/>
    <p1510:client id="{6E33C832-DD69-4ADD-996A-16B35F28A492}" v="5" dt="2020-01-06T11:47:47.786"/>
    <p1510:client id="{DBB07505-9726-4AEE-8E7D-BF3A7EBD6100}" v="16" dt="2020-01-03T10:34:50.664"/>
    <p1510:client id="{EC851634-CDB5-4005-9A7A-DD6E210E8768}" v="182" dt="2020-01-06T12:29:37.436"/>
    <p1510:client id="{F2486865-2E36-4A83-8E88-8E1367D33371}" v="1252" dt="2019-12-30T14:15:40.971"/>
    <p1510:client id="{FE6C4104-A9B3-48EB-B9C7-2DFEC5DFB46C}" v="708" dt="2020-01-06T11:39:18.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98" y="-10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51"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8E373-6FB5-44D2-A010-D0BABB4899A7}" type="datetimeFigureOut">
              <a:rPr lang="en-US" smtClean="0"/>
              <a:t>1/9/2020</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B5124-EC94-4960-B395-B8962803C05B}" type="slidenum">
              <a:rPr lang="en-US" smtClean="0"/>
              <a:t>‹nr.›</a:t>
            </a:fld>
            <a:endParaRPr lang="en-US"/>
          </a:p>
        </p:txBody>
      </p:sp>
    </p:spTree>
    <p:extLst>
      <p:ext uri="{BB962C8B-B14F-4D97-AF65-F5344CB8AC3E}">
        <p14:creationId xmlns:p14="http://schemas.microsoft.com/office/powerpoint/2010/main" val="266886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aterschaplimburg.nl/overons/beleid/water-balans/landelij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aterschaplimburg.nl/overons/beleid/water-balans/stedelijk-bebouw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terschaplimburg.nl/overons/beleid/water-balans/watersysteem-bek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aterschaplimburg.nl/overons/beleid/water-balans/schade-beperk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Belangrijk voor het </a:t>
            </a:r>
            <a:r>
              <a:rPr lang="nl-NL" baseline="0"/>
              <a:t>programma Water in Balans is de ontwikkeling van het 4 knoppenmodel binnen de pilots Meerssen en Oirsbeek geweest. Die helpt ons de uitdagingen van onze opgave te ordenen. Die ontwikkeling toont echt de meerwaarde van de pilots aan.</a:t>
            </a:r>
          </a:p>
          <a:p>
            <a:r>
              <a:rPr lang="nl-NL" baseline="0"/>
              <a:t>Gebleken is dat ALLE partijen in het gebied een bijdrage zullen moeten gaan leveren in het terugdringen van de wateroverlast. Anders zal de wateroverlast onvoldoende verminderen en kunnen wij als waterschap ook niet aan de norm voldoen zoals die door de provincie is vastgelegd.</a:t>
            </a:r>
            <a:endParaRPr lang="nl-NL"/>
          </a:p>
          <a:p>
            <a:endParaRPr lang="nl-NL"/>
          </a:p>
          <a:p>
            <a:r>
              <a:rPr lang="nl-NL"/>
              <a:t>De vier knoppen</a:t>
            </a:r>
            <a:r>
              <a:rPr lang="nl-NL" baseline="0"/>
              <a:t> hangen nauw met elkaar samen. De rol van het waterschap is per knop verschillend. Voor de knop watersysteem is het waterschap primair verantwoordelijk, maar bij de andere knoppen hebben we vooral een stimulerende rol.</a:t>
            </a:r>
          </a:p>
          <a:p>
            <a:endParaRPr lang="nl-NL" baseline="0"/>
          </a:p>
        </p:txBody>
      </p:sp>
      <p:sp>
        <p:nvSpPr>
          <p:cNvPr id="4" name="Tijdelijke aanduiding voor dianummer 3"/>
          <p:cNvSpPr>
            <a:spLocks noGrp="1"/>
          </p:cNvSpPr>
          <p:nvPr>
            <p:ph type="sldNum" sz="quarter" idx="10"/>
          </p:nvPr>
        </p:nvSpPr>
        <p:spPr/>
        <p:txBody>
          <a:bodyPr/>
          <a:lstStyle/>
          <a:p>
            <a:fld id="{AA5BCDAC-7971-0C45-A69C-13D684DAEB43}" type="slidenum">
              <a:rPr lang="nl-NL" smtClean="0"/>
              <a:t>21</a:t>
            </a:fld>
            <a:endParaRPr lang="nl-NL"/>
          </a:p>
        </p:txBody>
      </p:sp>
    </p:spTree>
    <p:extLst>
      <p:ext uri="{BB962C8B-B14F-4D97-AF65-F5344CB8AC3E}">
        <p14:creationId xmlns:p14="http://schemas.microsoft.com/office/powerpoint/2010/main" val="123938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Tijd</a:t>
            </a:r>
            <a:r>
              <a:rPr lang="nl-NL" baseline="0"/>
              <a:t> om in te zoomen op de verschillende knoppen.</a:t>
            </a:r>
          </a:p>
          <a:p>
            <a:endParaRPr lang="nl-NL" baseline="0"/>
          </a:p>
          <a:p>
            <a:r>
              <a:rPr lang="nl-NL" baseline="0"/>
              <a:t>Op deze sheet: de maatregelen die eraan bij moeten dragen dat in het landelijk gebied 10 mm extra water wordt vastgehouden. </a:t>
            </a:r>
          </a:p>
          <a:p>
            <a:endParaRPr lang="nl-NL" baseline="0"/>
          </a:p>
          <a:p>
            <a:r>
              <a:rPr lang="nl-NL" baseline="0"/>
              <a:t>De agrarische sector staat aan de lat voor deze knop. Die 10 mm extra water is echter geen keiharde eis in de opgestelde samenwerkingsovereenkomsten….</a:t>
            </a:r>
          </a:p>
          <a:p>
            <a:endParaRPr lang="nl-NL" baseline="0"/>
          </a:p>
          <a:p>
            <a:r>
              <a:rPr lang="nl-NL" baseline="0"/>
              <a:t>Meer informatie is te vinden op </a:t>
            </a:r>
            <a:r>
              <a:rPr lang="nl-NL">
                <a:hlinkClick r:id="rId3"/>
              </a:rPr>
              <a:t>https://www.waterschaplimburg.nl/overons/beleid/water-balans/landelijk/</a:t>
            </a:r>
            <a:r>
              <a:rPr lang="nl-NL"/>
              <a:t> </a:t>
            </a:r>
          </a:p>
          <a:p>
            <a:endParaRPr lang="nl-NL"/>
          </a:p>
        </p:txBody>
      </p:sp>
      <p:sp>
        <p:nvSpPr>
          <p:cNvPr id="4" name="Tijdelijke aanduiding voor dianummer 3"/>
          <p:cNvSpPr>
            <a:spLocks noGrp="1"/>
          </p:cNvSpPr>
          <p:nvPr>
            <p:ph type="sldNum" sz="quarter" idx="10"/>
          </p:nvPr>
        </p:nvSpPr>
        <p:spPr/>
        <p:txBody>
          <a:bodyPr/>
          <a:lstStyle/>
          <a:p>
            <a:fld id="{C45F1A0D-35C5-40E9-AB02-2152B54AEAAE}" type="slidenum">
              <a:rPr lang="nl-NL" smtClean="0"/>
              <a:t>22</a:t>
            </a:fld>
            <a:endParaRPr lang="nl-NL"/>
          </a:p>
        </p:txBody>
      </p:sp>
    </p:spTree>
    <p:extLst>
      <p:ext uri="{BB962C8B-B14F-4D97-AF65-F5344CB8AC3E}">
        <p14:creationId xmlns:p14="http://schemas.microsoft.com/office/powerpoint/2010/main" val="66813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Op de foto’s zien jullie voorbeelden van maatregelen</a:t>
            </a:r>
            <a:r>
              <a:rPr lang="nl-NL" baseline="0"/>
              <a:t> in zowel openbaar als in particulier gebied</a:t>
            </a:r>
            <a:endParaRPr lang="nl-NL"/>
          </a:p>
          <a:p>
            <a:r>
              <a:rPr lang="nl-NL" err="1"/>
              <a:t>Ontstenen</a:t>
            </a:r>
            <a:endParaRPr lang="nl-NL"/>
          </a:p>
          <a:p>
            <a:r>
              <a:rPr lang="nl-NL"/>
              <a:t>Infiltratiekratten</a:t>
            </a:r>
          </a:p>
          <a:p>
            <a:r>
              <a:rPr lang="nl-NL"/>
              <a:t>Aanleg groene ruimtes</a:t>
            </a:r>
            <a:r>
              <a:rPr lang="nl-NL" baseline="0"/>
              <a:t> en w</a:t>
            </a:r>
            <a:r>
              <a:rPr lang="nl-NL"/>
              <a:t>adi’s</a:t>
            </a:r>
          </a:p>
          <a:p>
            <a:r>
              <a:rPr lang="nl-NL"/>
              <a:t>Afkoppelen</a:t>
            </a:r>
          </a:p>
          <a:p>
            <a:r>
              <a:rPr lang="nl-NL" err="1"/>
              <a:t>Rockwool</a:t>
            </a:r>
            <a:r>
              <a:rPr lang="nl-NL" baseline="0"/>
              <a:t> / waterdoorlatende bestrating</a:t>
            </a:r>
          </a:p>
          <a:p>
            <a:endParaRPr lang="nl-NL" baseline="0"/>
          </a:p>
          <a:p>
            <a:r>
              <a:rPr lang="nl-NL" baseline="0"/>
              <a:t>Meer waterelementen in de openbare ruimte betekent meerdere manieren om water op te vangen, af te voeren en op te slaan. Zo kan een gemeente een waterplein aanleggen, waterdoorlatende parkeerplaatsen en/of een waterbassin.</a:t>
            </a:r>
          </a:p>
          <a:p>
            <a:endParaRPr lang="nl-NL" baseline="0"/>
          </a:p>
          <a:p>
            <a:r>
              <a:rPr lang="nl-NL" baseline="0"/>
              <a:t>Meer informatie is te vinden op </a:t>
            </a:r>
            <a:r>
              <a:rPr lang="nl-NL">
                <a:hlinkClick r:id="rId3"/>
              </a:rPr>
              <a:t>https://www.waterschaplimburg.nl/overons/beleid/water-balans/stedelijk-bebouwd/</a:t>
            </a:r>
            <a:r>
              <a:rPr lang="nl-NL"/>
              <a:t> </a:t>
            </a:r>
            <a:endParaRPr lang="nl-NL" baseline="0"/>
          </a:p>
          <a:p>
            <a:endParaRPr lang="nl-NL" baseline="0"/>
          </a:p>
          <a:p>
            <a:r>
              <a:rPr lang="nl-NL" baseline="0"/>
              <a:t>Gemeenten staan aan de lat voor deze knop. Het waterschap helpt hen door de campagne </a:t>
            </a:r>
            <a:r>
              <a:rPr lang="nl-NL" baseline="0" err="1"/>
              <a:t>Waterklaar</a:t>
            </a:r>
            <a:r>
              <a:rPr lang="nl-NL" baseline="0"/>
              <a:t>, waarin burgers worden geattendeerd op subsidiemogelijkheden, flink te promoten.</a:t>
            </a:r>
            <a:endParaRPr lang="nl-NL"/>
          </a:p>
          <a:p>
            <a:endParaRPr lang="nl-NL"/>
          </a:p>
        </p:txBody>
      </p:sp>
      <p:sp>
        <p:nvSpPr>
          <p:cNvPr id="4" name="Tijdelijke aanduiding voor dianummer 3"/>
          <p:cNvSpPr>
            <a:spLocks noGrp="1"/>
          </p:cNvSpPr>
          <p:nvPr>
            <p:ph type="sldNum" sz="quarter" idx="10"/>
          </p:nvPr>
        </p:nvSpPr>
        <p:spPr/>
        <p:txBody>
          <a:bodyPr/>
          <a:lstStyle/>
          <a:p>
            <a:fld id="{AA5BCDAC-7971-0C45-A69C-13D684DAEB43}" type="slidenum">
              <a:rPr lang="nl-NL" smtClean="0"/>
              <a:t>23</a:t>
            </a:fld>
            <a:endParaRPr lang="nl-NL"/>
          </a:p>
        </p:txBody>
      </p:sp>
    </p:spTree>
    <p:extLst>
      <p:ext uri="{BB962C8B-B14F-4D97-AF65-F5344CB8AC3E}">
        <p14:creationId xmlns:p14="http://schemas.microsoft.com/office/powerpoint/2010/main" val="122832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Regenwaterbuffers aanleggen</a:t>
            </a:r>
          </a:p>
          <a:p>
            <a:r>
              <a:rPr lang="nl-NL"/>
              <a:t>Dwarsdammen aanleggen</a:t>
            </a:r>
          </a:p>
          <a:p>
            <a:r>
              <a:rPr lang="nl-NL"/>
              <a:t>Beek terugbrengen</a:t>
            </a:r>
            <a:r>
              <a:rPr lang="nl-NL" baseline="0"/>
              <a:t> (in meanderende staat)</a:t>
            </a:r>
          </a:p>
          <a:p>
            <a:r>
              <a:rPr lang="nl-NL" baseline="0"/>
              <a:t>Beek uitbreiden zodat het water meer ruimte krijgt</a:t>
            </a:r>
          </a:p>
          <a:p>
            <a:endParaRPr lang="nl-NL"/>
          </a:p>
          <a:p>
            <a:r>
              <a:rPr lang="nl-NL"/>
              <a:t>Voor deze knop staat het waterschap zelf</a:t>
            </a:r>
            <a:r>
              <a:rPr lang="nl-NL" baseline="0"/>
              <a:t> aan de lat. </a:t>
            </a:r>
          </a:p>
          <a:p>
            <a:endParaRPr lang="nl-NL" baseline="0"/>
          </a:p>
          <a:p>
            <a:r>
              <a:rPr lang="nl-NL" baseline="0"/>
              <a:t>Op de foto’s zie je bufferlocaties, zowel daadwerkelijke als geschetste bufferlocaties. We proberen het zo visueel mogelijk te maken voor mensen, omdat een buffer vaak leeg staat en mensen zich moeilijk kunnen voorstellen hoe een volle buffer eruit ziet.</a:t>
            </a:r>
          </a:p>
          <a:p>
            <a:endParaRPr lang="nl-NL" baseline="0"/>
          </a:p>
          <a:p>
            <a:r>
              <a:rPr lang="nl-NL" baseline="0"/>
              <a:t>Meer informatie is te vinden op </a:t>
            </a:r>
            <a:r>
              <a:rPr lang="nl-NL">
                <a:hlinkClick r:id="rId3"/>
              </a:rPr>
              <a:t>https://www.waterschaplimburg.nl/overons/beleid/water-balans/watersysteem-beken/</a:t>
            </a:r>
            <a:r>
              <a:rPr lang="nl-NL"/>
              <a:t> </a:t>
            </a:r>
          </a:p>
          <a:p>
            <a:endParaRPr lang="nl-NL"/>
          </a:p>
        </p:txBody>
      </p:sp>
      <p:sp>
        <p:nvSpPr>
          <p:cNvPr id="4" name="Tijdelijke aanduiding voor dianummer 3"/>
          <p:cNvSpPr>
            <a:spLocks noGrp="1"/>
          </p:cNvSpPr>
          <p:nvPr>
            <p:ph type="sldNum" sz="quarter" idx="10"/>
          </p:nvPr>
        </p:nvSpPr>
        <p:spPr/>
        <p:txBody>
          <a:bodyPr/>
          <a:lstStyle/>
          <a:p>
            <a:fld id="{7266FAC9-BD2B-4390-B277-0BC7989C4E34}" type="slidenum">
              <a:rPr lang="nl-NL" smtClean="0"/>
              <a:t>24</a:t>
            </a:fld>
            <a:endParaRPr lang="nl-NL"/>
          </a:p>
        </p:txBody>
      </p:sp>
    </p:spTree>
    <p:extLst>
      <p:ext uri="{BB962C8B-B14F-4D97-AF65-F5344CB8AC3E}">
        <p14:creationId xmlns:p14="http://schemas.microsoft.com/office/powerpoint/2010/main" val="217433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Dit zijn maatregelen</a:t>
            </a:r>
            <a:r>
              <a:rPr lang="nl-NL" baseline="0"/>
              <a:t> die burgers zelf kunnen nemen om schade aan hun woning of pand te beperken.</a:t>
            </a:r>
          </a:p>
          <a:p>
            <a:endParaRPr lang="nl-NL"/>
          </a:p>
          <a:p>
            <a:r>
              <a:rPr lang="nl-NL"/>
              <a:t>Zij kunnen hun fysiek</a:t>
            </a:r>
            <a:r>
              <a:rPr lang="nl-NL" baseline="0"/>
              <a:t> ruimte aanpassen door tijdelijke waterkeringen (o.a. schotjes) aan te leggen of waterbestendig materiaal in de eigen woning aan te brengen.</a:t>
            </a:r>
          </a:p>
          <a:p>
            <a:endParaRPr lang="nl-NL" baseline="0"/>
          </a:p>
          <a:p>
            <a:r>
              <a:rPr lang="nl-NL"/>
              <a:t>Daarnaast is het van belang dat inwoners op de hoogte blijven</a:t>
            </a:r>
            <a:r>
              <a:rPr lang="nl-NL" baseline="0"/>
              <a:t> </a:t>
            </a:r>
            <a:r>
              <a:rPr lang="nl-NL"/>
              <a:t>van de laatste stand van zaken</a:t>
            </a:r>
            <a:r>
              <a:rPr lang="nl-NL" baseline="0"/>
              <a:t> door bijv. </a:t>
            </a:r>
            <a:r>
              <a:rPr lang="nl-NL"/>
              <a:t>bewonersbijeenkomsten bij te wonen, waterstanden-apps te checken en/of een waarschuwingssysteem in hun eigen wijk te bedenken.</a:t>
            </a:r>
          </a:p>
          <a:p>
            <a:endParaRPr lang="nl-NL"/>
          </a:p>
          <a:p>
            <a:r>
              <a:rPr lang="nl-NL"/>
              <a:t>Mocht het kwaad dan toch al geschied zijn, dan is een goede verzekering of een vooraf opgesteld schadefonds goud waard. </a:t>
            </a:r>
          </a:p>
          <a:p>
            <a:endParaRPr lang="nl-NL"/>
          </a:p>
          <a:p>
            <a:r>
              <a:rPr lang="nl-NL"/>
              <a:t>Wat de rol van het waterschap bij</a:t>
            </a:r>
            <a:r>
              <a:rPr lang="nl-NL" baseline="0"/>
              <a:t> deze knop is, is nog onderwerp van gesprek. In november hebben wij daar een interne bijeenkomst over.</a:t>
            </a:r>
          </a:p>
          <a:p>
            <a:endParaRPr lang="nl-NL" baseline="0"/>
          </a:p>
          <a:p>
            <a:r>
              <a:rPr lang="nl-NL" baseline="0"/>
              <a:t>Wel heeft het waterschap de campagne Wacht niet op water in ontwikkeling en filmpjes waarin burgers zelf vertellen wat zij gedaan hebben aan schadebeperking, waar zij daarbij tegen aanliepen en wat mensen die hetzelfde willen gaan doen vooral wel en niet moeten doen. </a:t>
            </a:r>
            <a:endParaRPr lang="nl-NL"/>
          </a:p>
          <a:p>
            <a:endParaRPr lang="nl-NL"/>
          </a:p>
          <a:p>
            <a:r>
              <a:rPr lang="nl-NL"/>
              <a:t>Meer informatie</a:t>
            </a:r>
            <a:r>
              <a:rPr lang="nl-NL" baseline="0"/>
              <a:t> is te vinden op </a:t>
            </a:r>
            <a:r>
              <a:rPr lang="nl-NL">
                <a:hlinkClick r:id="rId3"/>
              </a:rPr>
              <a:t>https://www.waterschaplimburg.nl/overons/beleid/water-balans/schade-beperken/</a:t>
            </a:r>
            <a:r>
              <a:rPr lang="nl-NL"/>
              <a:t> </a:t>
            </a:r>
          </a:p>
        </p:txBody>
      </p:sp>
      <p:sp>
        <p:nvSpPr>
          <p:cNvPr id="4" name="Tijdelijke aanduiding voor dianummer 3"/>
          <p:cNvSpPr>
            <a:spLocks noGrp="1"/>
          </p:cNvSpPr>
          <p:nvPr>
            <p:ph type="sldNum" sz="quarter" idx="10"/>
          </p:nvPr>
        </p:nvSpPr>
        <p:spPr/>
        <p:txBody>
          <a:bodyPr/>
          <a:lstStyle/>
          <a:p>
            <a:fld id="{7266FAC9-BD2B-4390-B277-0BC7989C4E34}" type="slidenum">
              <a:rPr lang="nl-NL" smtClean="0"/>
              <a:t>26</a:t>
            </a:fld>
            <a:endParaRPr lang="nl-NL"/>
          </a:p>
        </p:txBody>
      </p:sp>
    </p:spTree>
    <p:extLst>
      <p:ext uri="{BB962C8B-B14F-4D97-AF65-F5344CB8AC3E}">
        <p14:creationId xmlns:p14="http://schemas.microsoft.com/office/powerpoint/2010/main" val="74248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66767"/>
            <a:ext cx="6858000" cy="601049"/>
          </a:xfrm>
        </p:spPr>
        <p:txBody>
          <a:bodyPr anchor="b">
            <a:noAutofit/>
          </a:bodyPr>
          <a:lstStyle>
            <a:lvl1pPr algn="ctr">
              <a:defRPr sz="4400" b="1">
                <a:solidFill>
                  <a:srgbClr val="009490"/>
                </a:solidFill>
                <a:latin typeface="Calibri Light" panose="020F0302020204030204" pitchFamily="34" charset="0"/>
                <a:cs typeface="Calibri Light" panose="020F0302020204030204" pitchFamily="34" charset="0"/>
              </a:defRPr>
            </a:lvl1pPr>
          </a:lstStyle>
          <a:p>
            <a:r>
              <a:rPr lang="nl-NL"/>
              <a:t>Titel</a:t>
            </a:r>
            <a:endParaRPr lang="en-US"/>
          </a:p>
        </p:txBody>
      </p:sp>
      <p:sp>
        <p:nvSpPr>
          <p:cNvPr id="3" name="Subtitle 2"/>
          <p:cNvSpPr>
            <a:spLocks noGrp="1"/>
          </p:cNvSpPr>
          <p:nvPr>
            <p:ph type="subTitle" idx="1" hasCustomPrompt="1"/>
          </p:nvPr>
        </p:nvSpPr>
        <p:spPr>
          <a:xfrm>
            <a:off x="1143000" y="2956106"/>
            <a:ext cx="6858000" cy="748253"/>
          </a:xfrm>
        </p:spPr>
        <p:txBody>
          <a:bodyPr>
            <a:normAutofit/>
          </a:bodyPr>
          <a:lstStyle>
            <a:lvl1pPr marL="0" indent="0" algn="ctr">
              <a:buNone/>
              <a:defRPr sz="2000">
                <a:solidFill>
                  <a:srgbClr val="009490"/>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Ondertitel</a:t>
            </a:r>
            <a:endParaRPr lang="en-US"/>
          </a:p>
        </p:txBody>
      </p:sp>
    </p:spTree>
    <p:extLst>
      <p:ext uri="{BB962C8B-B14F-4D97-AF65-F5344CB8AC3E}">
        <p14:creationId xmlns:p14="http://schemas.microsoft.com/office/powerpoint/2010/main" val="242116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gecentree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0264" y="429710"/>
            <a:ext cx="7029450" cy="708096"/>
          </a:xfrm>
        </p:spPr>
        <p:txBody>
          <a:bodyPr>
            <a:normAutofit/>
          </a:bodyPr>
          <a:lstStyle>
            <a:lvl1pPr algn="ctr">
              <a:defRPr sz="2400" b="1">
                <a:solidFill>
                  <a:srgbClr val="009490"/>
                </a:solidFill>
              </a:defRPr>
            </a:lvl1pPr>
          </a:lstStyle>
          <a:p>
            <a:r>
              <a:rPr lang="nl-NL"/>
              <a:t>Klik om de stijl te bewerken</a:t>
            </a:r>
            <a:endParaRPr lang="en-US"/>
          </a:p>
        </p:txBody>
      </p:sp>
      <p:sp>
        <p:nvSpPr>
          <p:cNvPr id="3" name="Content Placeholder 2"/>
          <p:cNvSpPr>
            <a:spLocks noGrp="1"/>
          </p:cNvSpPr>
          <p:nvPr>
            <p:ph idx="1"/>
          </p:nvPr>
        </p:nvSpPr>
        <p:spPr>
          <a:xfrm>
            <a:off x="1065071" y="1280898"/>
            <a:ext cx="7029450" cy="2948202"/>
          </a:xfrm>
        </p:spPr>
        <p:txBody>
          <a:bodyPr>
            <a:normAutofit/>
          </a:bodyPr>
          <a:lstStyle>
            <a:lvl1pPr marL="0" indent="0" algn="ctr">
              <a:buNone/>
              <a:defRPr sz="2000">
                <a:solidFill>
                  <a:srgbClr val="009490"/>
                </a:solidFill>
              </a:defRPr>
            </a:lvl1pPr>
            <a:lvl2pPr marL="342900" indent="0" algn="ctr">
              <a:buNone/>
              <a:defRPr sz="1500">
                <a:solidFill>
                  <a:srgbClr val="009490"/>
                </a:solidFill>
              </a:defRPr>
            </a:lvl2pPr>
            <a:lvl3pPr marL="685800" indent="0" algn="ctr">
              <a:buNone/>
              <a:defRPr sz="1500">
                <a:solidFill>
                  <a:srgbClr val="009490"/>
                </a:solidFill>
              </a:defRPr>
            </a:lvl3pPr>
            <a:lvl4pPr marL="1028700" indent="0" algn="ctr">
              <a:buNone/>
              <a:defRPr sz="1500">
                <a:solidFill>
                  <a:srgbClr val="009490"/>
                </a:solidFill>
              </a:defRPr>
            </a:lvl4pPr>
            <a:lvl5pPr marL="1371600" indent="0" algn="ctr">
              <a:buNone/>
              <a:defRPr sz="1500">
                <a:solidFill>
                  <a:srgbClr val="009490"/>
                </a:solidFill>
              </a:defRPr>
            </a:lvl5pPr>
          </a:lstStyle>
          <a:p>
            <a:pPr lvl="0"/>
            <a:r>
              <a:rPr lang="nl-NL"/>
              <a:t>Tekststijl van het model bewerken</a:t>
            </a:r>
          </a:p>
        </p:txBody>
      </p:sp>
    </p:spTree>
    <p:extLst>
      <p:ext uri="{BB962C8B-B14F-4D97-AF65-F5344CB8AC3E}">
        <p14:creationId xmlns:p14="http://schemas.microsoft.com/office/powerpoint/2010/main" val="13562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links uitgelij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0264" y="429710"/>
            <a:ext cx="7029450" cy="708096"/>
          </a:xfrm>
        </p:spPr>
        <p:txBody>
          <a:bodyPr>
            <a:normAutofit/>
          </a:bodyPr>
          <a:lstStyle>
            <a:lvl1pPr algn="l">
              <a:defRPr sz="2400" b="1">
                <a:solidFill>
                  <a:srgbClr val="009490"/>
                </a:solidFill>
              </a:defRPr>
            </a:lvl1pPr>
          </a:lstStyle>
          <a:p>
            <a:r>
              <a:rPr lang="nl-NL"/>
              <a:t>Klik om de stijl te bewerken</a:t>
            </a:r>
            <a:endParaRPr lang="en-US"/>
          </a:p>
        </p:txBody>
      </p:sp>
      <p:sp>
        <p:nvSpPr>
          <p:cNvPr id="5" name="Tijdelijke aanduiding voor inhoud 4">
            <a:extLst>
              <a:ext uri="{FF2B5EF4-FFF2-40B4-BE49-F238E27FC236}">
                <a16:creationId xmlns:a16="http://schemas.microsoft.com/office/drawing/2014/main" xmlns="" id="{285B427B-8CCC-43B4-A136-2D8D73CBB049}"/>
              </a:ext>
            </a:extLst>
          </p:cNvPr>
          <p:cNvSpPr>
            <a:spLocks noGrp="1"/>
          </p:cNvSpPr>
          <p:nvPr>
            <p:ph sz="quarter" idx="10"/>
          </p:nvPr>
        </p:nvSpPr>
        <p:spPr>
          <a:xfrm>
            <a:off x="1069975" y="1279525"/>
            <a:ext cx="7029450" cy="2952750"/>
          </a:xfrm>
        </p:spPr>
        <p:txBody>
          <a:bodyPr/>
          <a:lstStyle>
            <a:lvl1pPr>
              <a:defRPr>
                <a:solidFill>
                  <a:srgbClr val="009490"/>
                </a:solidFill>
              </a:defRPr>
            </a:lvl1pPr>
            <a:lvl2pPr>
              <a:defRPr>
                <a:solidFill>
                  <a:srgbClr val="009490"/>
                </a:solidFill>
              </a:defRPr>
            </a:lvl2pPr>
            <a:lvl3pPr>
              <a:defRPr>
                <a:solidFill>
                  <a:srgbClr val="009490"/>
                </a:solidFill>
              </a:defRPr>
            </a:lvl3pPr>
            <a:lvl4pPr>
              <a:defRPr>
                <a:solidFill>
                  <a:srgbClr val="009490"/>
                </a:solidFill>
              </a:defRPr>
            </a:lvl4pPr>
            <a:lvl5pPr>
              <a:defRPr>
                <a:solidFill>
                  <a:srgbClr val="00949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96988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BC9D8F56-B426-490D-8FA0-381E52A9E13B}" type="datetimeFigureOut">
              <a:rPr lang="nl-NL" smtClean="0"/>
              <a:t>9-1-2020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8A5AEBD-C9E0-4D5D-9DE3-48849DB57F3D}" type="slidenum">
              <a:rPr lang="nl-NL" smtClean="0"/>
              <a:t>‹nr.›</a:t>
            </a:fld>
            <a:endParaRPr lang="nl-NL"/>
          </a:p>
        </p:txBody>
      </p:sp>
    </p:spTree>
    <p:extLst>
      <p:ext uri="{BB962C8B-B14F-4D97-AF65-F5344CB8AC3E}">
        <p14:creationId xmlns:p14="http://schemas.microsoft.com/office/powerpoint/2010/main" val="3630266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853839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39.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8.jpeg"/><Relationship Id="rId2" Type="http://schemas.openxmlformats.org/officeDocument/2006/relationships/notesSlide" Target="../notesSlides/notesSlide2.xml"/><Relationship Id="rId16" Type="http://schemas.openxmlformats.org/officeDocument/2006/relationships/hyperlink" Target="http://www.google.nl/url?sa=i&amp;rct=j&amp;q=&amp;esrc=s&amp;source=images&amp;cd=&amp;cad=rja&amp;uact=8&amp;ved=2ahUKEwjex-Hk38vbAhXKJFAKHaA7Da0QjRx6BAgBEAU&amp;url=http://precisionagricultu.re/how-to-strip-till-successfully-this-spring/&amp;psig=AOvVaw3nldfvf9vqIR6c9BFYXPqm&amp;ust=1528811173245767" TargetMode="Externa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5.pn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hyperlink" Target="http://www.google.nl/url?sa=i&amp;rct=j&amp;q=&amp;esrc=s&amp;source=images&amp;cd=&amp;cad=rja&amp;uact=8&amp;ved=0ahUKEwiuoaSNhJfQAhVTahoKHWA9CPAQjRwIBw&amp;url=http://www.ttesysteem.nl/tte_betonklinkers.html&amp;bvm=bv.137904068,d.ZGg&amp;psig=AFQjCNGsiNMMNMD-kRpuIMgzqtaQoQjHbA&amp;ust=147862139256606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metelkaar.waterschaplimburg.nl/projecten/hegge/default.asp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Noodweer_22_mei_2018.mp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7" descr="Afbeelding met gras, buiten, veld, grazen&#10;&#10;Beschrijving is gegenereerd met zeer hoge betrouwbaarheid">
            <a:extLst>
              <a:ext uri="{FF2B5EF4-FFF2-40B4-BE49-F238E27FC236}">
                <a16:creationId xmlns:a16="http://schemas.microsoft.com/office/drawing/2014/main" xmlns="" id="{FE0F9004-B608-469B-84A1-C6EA8AF21FD7}"/>
              </a:ext>
            </a:extLst>
          </p:cNvPr>
          <p:cNvPicPr>
            <a:picLocks noChangeAspect="1"/>
          </p:cNvPicPr>
          <p:nvPr/>
        </p:nvPicPr>
        <p:blipFill>
          <a:blip r:embed="rId2"/>
          <a:stretch>
            <a:fillRect/>
          </a:stretch>
        </p:blipFill>
        <p:spPr>
          <a:xfrm>
            <a:off x="-66417" y="3140"/>
            <a:ext cx="9207328" cy="2604089"/>
          </a:xfrm>
          <a:prstGeom prst="rect">
            <a:avLst/>
          </a:prstGeom>
        </p:spPr>
      </p:pic>
      <p:pic>
        <p:nvPicPr>
          <p:cNvPr id="5" name="Afbeelding 5" descr="Afbeelding met buiten, gras, trein, veld&#10;&#10;Beschrijving is gegenereerd met zeer hoge betrouwbaarheid">
            <a:extLst>
              <a:ext uri="{FF2B5EF4-FFF2-40B4-BE49-F238E27FC236}">
                <a16:creationId xmlns:a16="http://schemas.microsoft.com/office/drawing/2014/main" xmlns="" id="{438E30CA-E4E9-4373-B0F2-DD47E9B7DDDF}"/>
              </a:ext>
            </a:extLst>
          </p:cNvPr>
          <p:cNvPicPr>
            <a:picLocks noChangeAspect="1"/>
          </p:cNvPicPr>
          <p:nvPr/>
        </p:nvPicPr>
        <p:blipFill>
          <a:blip r:embed="rId3"/>
          <a:stretch>
            <a:fillRect/>
          </a:stretch>
        </p:blipFill>
        <p:spPr>
          <a:xfrm>
            <a:off x="3091" y="2656254"/>
            <a:ext cx="9130097" cy="2487694"/>
          </a:xfrm>
          <a:prstGeom prst="rect">
            <a:avLst/>
          </a:prstGeom>
        </p:spPr>
      </p:pic>
      <p:sp>
        <p:nvSpPr>
          <p:cNvPr id="2" name="Titel 1"/>
          <p:cNvSpPr>
            <a:spLocks noGrp="1"/>
          </p:cNvSpPr>
          <p:nvPr>
            <p:ph type="ctrTitle"/>
          </p:nvPr>
        </p:nvSpPr>
        <p:spPr>
          <a:xfrm>
            <a:off x="1179410" y="2658220"/>
            <a:ext cx="6858000" cy="601049"/>
          </a:xfrm>
        </p:spPr>
        <p:txBody>
          <a:bodyPr/>
          <a:lstStyle/>
          <a:p>
            <a:r>
              <a:rPr lang="nl-NL"/>
              <a:t/>
            </a:r>
            <a:br>
              <a:rPr lang="nl-NL"/>
            </a:br>
            <a:r>
              <a:rPr lang="nl-NL"/>
              <a:t/>
            </a:r>
            <a:br>
              <a:rPr lang="nl-NL"/>
            </a:br>
            <a:r>
              <a:rPr lang="nl-NL"/>
              <a:t/>
            </a:r>
            <a:br>
              <a:rPr lang="nl-NL"/>
            </a:br>
            <a:r>
              <a:rPr lang="nl-NL">
                <a:solidFill>
                  <a:schemeClr val="bg1"/>
                </a:solidFill>
                <a:latin typeface="Calibri Light"/>
                <a:cs typeface="Calibri Light"/>
              </a:rPr>
              <a:t>Bewonersavond Hegge</a:t>
            </a:r>
            <a:r>
              <a:rPr lang="nl-NL">
                <a:solidFill>
                  <a:schemeClr val="bg1"/>
                </a:solidFill>
              </a:rPr>
              <a:t/>
            </a:r>
            <a:br>
              <a:rPr lang="nl-NL">
                <a:solidFill>
                  <a:schemeClr val="bg1"/>
                </a:solidFill>
              </a:rPr>
            </a:br>
            <a:r>
              <a:rPr lang="nl-NL">
                <a:solidFill>
                  <a:schemeClr val="bg1"/>
                </a:solidFill>
                <a:latin typeface="Calibri Light"/>
                <a:cs typeface="Calibri Light"/>
              </a:rPr>
              <a:t>aanpak wateroverlast</a:t>
            </a:r>
          </a:p>
        </p:txBody>
      </p:sp>
      <p:sp>
        <p:nvSpPr>
          <p:cNvPr id="3" name="Ondertitel 2"/>
          <p:cNvSpPr>
            <a:spLocks noGrp="1"/>
          </p:cNvSpPr>
          <p:nvPr>
            <p:ph type="subTitle" idx="1"/>
          </p:nvPr>
        </p:nvSpPr>
        <p:spPr>
          <a:xfrm>
            <a:off x="4432385" y="4584236"/>
            <a:ext cx="6858000" cy="748253"/>
          </a:xfrm>
        </p:spPr>
        <p:txBody>
          <a:bodyPr vert="horz" lIns="91440" tIns="45720" rIns="91440" bIns="45720" rtlCol="0" anchor="t">
            <a:normAutofit/>
          </a:bodyPr>
          <a:lstStyle/>
          <a:p>
            <a:r>
              <a:rPr lang="nl-NL" sz="1600">
                <a:solidFill>
                  <a:schemeClr val="bg1"/>
                </a:solidFill>
                <a:latin typeface="Calibri Light"/>
                <a:cs typeface="Calibri Light"/>
              </a:rPr>
              <a:t>Maandag 6 januari 2020</a:t>
            </a:r>
          </a:p>
        </p:txBody>
      </p:sp>
      <p:pic>
        <p:nvPicPr>
          <p:cNvPr id="4" name="Afbeelding 3"/>
          <p:cNvPicPr>
            <a:picLocks noChangeAspect="1"/>
          </p:cNvPicPr>
          <p:nvPr/>
        </p:nvPicPr>
        <p:blipFill>
          <a:blip r:embed="rId4"/>
          <a:stretch>
            <a:fillRect/>
          </a:stretch>
        </p:blipFill>
        <p:spPr>
          <a:xfrm>
            <a:off x="2962284" y="3445048"/>
            <a:ext cx="2746334" cy="13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Afbeelding 11" descr="Afbeelding met tekening&#10;&#10;Beschrijving is gegenereerd met zeer hoge betrouwbaarheid">
            <a:extLst>
              <a:ext uri="{FF2B5EF4-FFF2-40B4-BE49-F238E27FC236}">
                <a16:creationId xmlns:a16="http://schemas.microsoft.com/office/drawing/2014/main" xmlns="" id="{21F361C1-12F8-467B-B297-37B0B7912514}"/>
              </a:ext>
            </a:extLst>
          </p:cNvPr>
          <p:cNvPicPr>
            <a:picLocks noChangeAspect="1"/>
          </p:cNvPicPr>
          <p:nvPr/>
        </p:nvPicPr>
        <p:blipFill>
          <a:blip r:embed="rId5"/>
          <a:stretch>
            <a:fillRect/>
          </a:stretch>
        </p:blipFill>
        <p:spPr>
          <a:xfrm>
            <a:off x="3679096" y="610758"/>
            <a:ext cx="1306985" cy="1257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9266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kstvak 3"/>
          <p:cNvSpPr txBox="1"/>
          <p:nvPr/>
        </p:nvSpPr>
        <p:spPr>
          <a:xfrm>
            <a:off x="1543824" y="437792"/>
            <a:ext cx="6198078" cy="807023"/>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nl-NL" sz="2400" b="1">
                <a:solidFill>
                  <a:srgbClr val="009490"/>
                </a:solidFill>
                <a:latin typeface="+mj-lt"/>
                <a:ea typeface="+mj-ea"/>
                <a:cs typeface="Calibri"/>
              </a:rPr>
              <a:t>Neerslag gegevens wateroverlast 22 mei 2018 (Zuid Limburg)</a:t>
            </a:r>
          </a:p>
        </p:txBody>
      </p:sp>
      <p:pic>
        <p:nvPicPr>
          <p:cNvPr id="2" name="Afbeelding 2" descr="Afbeelding met tekst, kaart&#10;&#10;Beschrijving is gegenereerd met zeer hoge betrouwbaarheid">
            <a:extLst>
              <a:ext uri="{FF2B5EF4-FFF2-40B4-BE49-F238E27FC236}">
                <a16:creationId xmlns:a16="http://schemas.microsoft.com/office/drawing/2014/main" xmlns="" id="{8B7E84E5-5966-497C-B8CB-C80973C47308}"/>
              </a:ext>
            </a:extLst>
          </p:cNvPr>
          <p:cNvPicPr>
            <a:picLocks noChangeAspect="1"/>
          </p:cNvPicPr>
          <p:nvPr/>
        </p:nvPicPr>
        <p:blipFill>
          <a:blip r:embed="rId2"/>
          <a:stretch>
            <a:fillRect/>
          </a:stretch>
        </p:blipFill>
        <p:spPr>
          <a:xfrm>
            <a:off x="2618666" y="1539693"/>
            <a:ext cx="3686369" cy="3062108"/>
          </a:xfrm>
          <a:prstGeom prst="rect">
            <a:avLst/>
          </a:prstGeom>
        </p:spPr>
      </p:pic>
      <p:pic>
        <p:nvPicPr>
          <p:cNvPr id="6" name="Afbeelding 5"/>
          <p:cNvPicPr>
            <a:picLocks noChangeAspect="1"/>
          </p:cNvPicPr>
          <p:nvPr/>
        </p:nvPicPr>
        <p:blipFill>
          <a:blip r:embed="rId3"/>
          <a:stretch>
            <a:fillRect/>
          </a:stretch>
        </p:blipFill>
        <p:spPr>
          <a:xfrm>
            <a:off x="217648" y="1074717"/>
            <a:ext cx="833817" cy="411925"/>
          </a:xfrm>
          <a:prstGeom prst="rect">
            <a:avLst/>
          </a:prstGeom>
        </p:spPr>
      </p:pic>
    </p:spTree>
    <p:extLst>
      <p:ext uri="{BB962C8B-B14F-4D97-AF65-F5344CB8AC3E}">
        <p14:creationId xmlns:p14="http://schemas.microsoft.com/office/powerpoint/2010/main" val="201354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19426"/>
            <a:ext cx="6858000" cy="4024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xmlns="" id="{BE718BE5-4EB9-4B0E-BD6E-8AE124A193C0}"/>
              </a:ext>
            </a:extLst>
          </p:cNvPr>
          <p:cNvSpPr/>
          <p:nvPr/>
        </p:nvSpPr>
        <p:spPr>
          <a:xfrm>
            <a:off x="2277572" y="2536987"/>
            <a:ext cx="687380" cy="10192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3" name="Titel 2"/>
          <p:cNvSpPr>
            <a:spLocks noGrp="1"/>
          </p:cNvSpPr>
          <p:nvPr>
            <p:ph type="title"/>
          </p:nvPr>
        </p:nvSpPr>
        <p:spPr/>
        <p:txBody>
          <a:bodyPr>
            <a:normAutofit fontScale="90000"/>
          </a:bodyPr>
          <a:lstStyle/>
          <a:p>
            <a:r>
              <a:rPr lang="nl-NL"/>
              <a:t>Neerslag gegevens wateroverlast 22 mei 2018 (westzijde Hegge)</a:t>
            </a:r>
            <a:r>
              <a:rPr lang="nl-NL">
                <a:cs typeface="Calibri"/>
              </a:rPr>
              <a:t/>
            </a:r>
            <a:br>
              <a:rPr lang="nl-NL">
                <a:cs typeface="Calibri"/>
              </a:rPr>
            </a:br>
            <a:endParaRPr lang="nl-NL"/>
          </a:p>
        </p:txBody>
      </p:sp>
    </p:spTree>
    <p:extLst>
      <p:ext uri="{BB962C8B-B14F-4D97-AF65-F5344CB8AC3E}">
        <p14:creationId xmlns:p14="http://schemas.microsoft.com/office/powerpoint/2010/main" val="3459196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113283"/>
            <a:ext cx="6841931" cy="400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xmlns="" id="{FAE4FD2D-3D4D-4128-8056-5C940E9B1EF5}"/>
              </a:ext>
            </a:extLst>
          </p:cNvPr>
          <p:cNvSpPr/>
          <p:nvPr/>
        </p:nvSpPr>
        <p:spPr>
          <a:xfrm>
            <a:off x="2277572" y="2536987"/>
            <a:ext cx="687380" cy="10192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5" name="Afbeelding 4"/>
          <p:cNvPicPr>
            <a:picLocks noChangeAspect="1"/>
          </p:cNvPicPr>
          <p:nvPr/>
        </p:nvPicPr>
        <p:blipFill>
          <a:blip r:embed="rId3"/>
          <a:stretch>
            <a:fillRect/>
          </a:stretch>
        </p:blipFill>
        <p:spPr>
          <a:xfrm>
            <a:off x="217648" y="1074717"/>
            <a:ext cx="833817" cy="411925"/>
          </a:xfrm>
          <a:prstGeom prst="rect">
            <a:avLst/>
          </a:prstGeom>
        </p:spPr>
      </p:pic>
      <p:sp>
        <p:nvSpPr>
          <p:cNvPr id="3" name="Titel 2"/>
          <p:cNvSpPr>
            <a:spLocks noGrp="1"/>
          </p:cNvSpPr>
          <p:nvPr>
            <p:ph type="title"/>
          </p:nvPr>
        </p:nvSpPr>
        <p:spPr/>
        <p:txBody>
          <a:bodyPr>
            <a:normAutofit fontScale="90000"/>
          </a:bodyPr>
          <a:lstStyle/>
          <a:p>
            <a:r>
              <a:rPr lang="nl-NL"/>
              <a:t>Neerslag gegevens wateroverlast 22 mei 2018 (oostzijde Hegge)</a:t>
            </a:r>
            <a:r>
              <a:rPr lang="nl-NL">
                <a:cs typeface="Calibri"/>
              </a:rPr>
              <a:t/>
            </a:r>
            <a:br>
              <a:rPr lang="nl-NL">
                <a:cs typeface="Calibri"/>
              </a:rPr>
            </a:br>
            <a:endParaRPr lang="nl-NL"/>
          </a:p>
        </p:txBody>
      </p:sp>
    </p:spTree>
    <p:extLst>
      <p:ext uri="{BB962C8B-B14F-4D97-AF65-F5344CB8AC3E}">
        <p14:creationId xmlns:p14="http://schemas.microsoft.com/office/powerpoint/2010/main" val="2431442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427" y="941866"/>
            <a:ext cx="7647708" cy="3996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xmlns="" id="{9A012D86-747D-4145-9F09-1B6F1B546583}"/>
              </a:ext>
            </a:extLst>
          </p:cNvPr>
          <p:cNvSpPr txBox="1"/>
          <p:nvPr/>
        </p:nvSpPr>
        <p:spPr>
          <a:xfrm>
            <a:off x="3691858" y="971741"/>
            <a:ext cx="1205542" cy="3810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nl-NL" sz="1013" b="1"/>
              <a:t>Verdeelstation </a:t>
            </a:r>
            <a:r>
              <a:rPr lang="nl-NL" sz="1013" b="1" err="1"/>
              <a:t>Gasunie</a:t>
            </a:r>
            <a:endParaRPr lang="nl-NL" sz="1013" b="1" err="1">
              <a:cs typeface="Calibri"/>
            </a:endParaRPr>
          </a:p>
        </p:txBody>
      </p:sp>
      <p:sp>
        <p:nvSpPr>
          <p:cNvPr id="3" name="Tekstvak 2">
            <a:extLst>
              <a:ext uri="{FF2B5EF4-FFF2-40B4-BE49-F238E27FC236}">
                <a16:creationId xmlns:a16="http://schemas.microsoft.com/office/drawing/2014/main" xmlns="" id="{2DC967DC-87F4-47DC-8441-90F78719F2A5}"/>
              </a:ext>
            </a:extLst>
          </p:cNvPr>
          <p:cNvSpPr txBox="1"/>
          <p:nvPr/>
        </p:nvSpPr>
        <p:spPr>
          <a:xfrm>
            <a:off x="6553672" y="2171444"/>
            <a:ext cx="914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Nagelbeek</a:t>
            </a:r>
            <a:endParaRPr lang="nl-NL" sz="1013"/>
          </a:p>
        </p:txBody>
      </p:sp>
      <p:sp>
        <p:nvSpPr>
          <p:cNvPr id="5" name="Tekstvak 4">
            <a:extLst>
              <a:ext uri="{FF2B5EF4-FFF2-40B4-BE49-F238E27FC236}">
                <a16:creationId xmlns:a16="http://schemas.microsoft.com/office/drawing/2014/main" xmlns="" id="{8FD347EF-C720-40AC-9B38-2C400BFF1BA2}"/>
              </a:ext>
            </a:extLst>
          </p:cNvPr>
          <p:cNvSpPr txBox="1"/>
          <p:nvPr/>
        </p:nvSpPr>
        <p:spPr>
          <a:xfrm>
            <a:off x="6127889" y="103442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A76</a:t>
            </a:r>
            <a:endParaRPr lang="nl-NL" sz="1013" b="1">
              <a:cs typeface="Calibri"/>
            </a:endParaRPr>
          </a:p>
        </p:txBody>
      </p:sp>
      <p:sp>
        <p:nvSpPr>
          <p:cNvPr id="7" name="Tekstvak 6">
            <a:extLst>
              <a:ext uri="{FF2B5EF4-FFF2-40B4-BE49-F238E27FC236}">
                <a16:creationId xmlns:a16="http://schemas.microsoft.com/office/drawing/2014/main" xmlns="" id="{C1341A56-0973-401C-9F81-25EA4BC0BA77}"/>
              </a:ext>
            </a:extLst>
          </p:cNvPr>
          <p:cNvSpPr txBox="1"/>
          <p:nvPr/>
        </p:nvSpPr>
        <p:spPr>
          <a:xfrm rot="1920000">
            <a:off x="2978877" y="4824661"/>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Karrestraat</a:t>
            </a:r>
            <a:endParaRPr lang="nl-NL" sz="1013"/>
          </a:p>
        </p:txBody>
      </p:sp>
      <p:sp>
        <p:nvSpPr>
          <p:cNvPr id="14" name="Tekstvak 13">
            <a:extLst>
              <a:ext uri="{FF2B5EF4-FFF2-40B4-BE49-F238E27FC236}">
                <a16:creationId xmlns:a16="http://schemas.microsoft.com/office/drawing/2014/main" xmlns="" id="{E3FD76A5-453B-43D4-ADF4-EB4D74DA8FFF}"/>
              </a:ext>
            </a:extLst>
          </p:cNvPr>
          <p:cNvSpPr txBox="1"/>
          <p:nvPr/>
        </p:nvSpPr>
        <p:spPr>
          <a:xfrm rot="19260000">
            <a:off x="4618656" y="2649921"/>
            <a:ext cx="1011448"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Lindenweg</a:t>
            </a:r>
            <a:endParaRPr lang="nl-NL" sz="1013"/>
          </a:p>
        </p:txBody>
      </p:sp>
      <p:sp>
        <p:nvSpPr>
          <p:cNvPr id="15" name="Tekstvak 14">
            <a:extLst>
              <a:ext uri="{FF2B5EF4-FFF2-40B4-BE49-F238E27FC236}">
                <a16:creationId xmlns:a16="http://schemas.microsoft.com/office/drawing/2014/main" xmlns="" id="{77E580EC-581F-488E-B9F1-2E4F78D443B9}"/>
              </a:ext>
            </a:extLst>
          </p:cNvPr>
          <p:cNvSpPr txBox="1"/>
          <p:nvPr/>
        </p:nvSpPr>
        <p:spPr>
          <a:xfrm rot="16680000">
            <a:off x="2855095" y="1604314"/>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Eyskensweg</a:t>
            </a:r>
            <a:endParaRPr lang="nl-NL" sz="1013"/>
          </a:p>
        </p:txBody>
      </p:sp>
      <p:pic>
        <p:nvPicPr>
          <p:cNvPr id="10" name="Afbeelding 9"/>
          <p:cNvPicPr>
            <a:picLocks noChangeAspect="1"/>
          </p:cNvPicPr>
          <p:nvPr/>
        </p:nvPicPr>
        <p:blipFill>
          <a:blip r:embed="rId3"/>
          <a:stretch>
            <a:fillRect/>
          </a:stretch>
        </p:blipFill>
        <p:spPr>
          <a:xfrm>
            <a:off x="217648" y="1074717"/>
            <a:ext cx="833817" cy="411925"/>
          </a:xfrm>
          <a:prstGeom prst="rect">
            <a:avLst/>
          </a:prstGeom>
        </p:spPr>
      </p:pic>
      <p:sp>
        <p:nvSpPr>
          <p:cNvPr id="11" name="Titel 2"/>
          <p:cNvSpPr>
            <a:spLocks noGrp="1"/>
          </p:cNvSpPr>
          <p:nvPr>
            <p:ph type="title"/>
          </p:nvPr>
        </p:nvSpPr>
        <p:spPr>
          <a:xfrm>
            <a:off x="1155839" y="326333"/>
            <a:ext cx="7029450" cy="708096"/>
          </a:xfrm>
        </p:spPr>
        <p:txBody>
          <a:bodyPr>
            <a:normAutofit/>
          </a:bodyPr>
          <a:lstStyle/>
          <a:p>
            <a:r>
              <a:rPr lang="nl-NL"/>
              <a:t>Afstroomgebieden richting Hegge </a:t>
            </a:r>
            <a:endParaRPr lang="nl-NL">
              <a:cs typeface="Calibri"/>
            </a:endParaRPr>
          </a:p>
        </p:txBody>
      </p:sp>
    </p:spTree>
    <p:extLst>
      <p:ext uri="{BB962C8B-B14F-4D97-AF65-F5344CB8AC3E}">
        <p14:creationId xmlns:p14="http://schemas.microsoft.com/office/powerpoint/2010/main" val="1678585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388" y="2025597"/>
            <a:ext cx="8559609" cy="708096"/>
          </a:xfrm>
        </p:spPr>
        <p:txBody>
          <a:bodyPr>
            <a:noAutofit/>
          </a:bodyPr>
          <a:lstStyle/>
          <a:p>
            <a:r>
              <a:rPr lang="nl-NL" sz="2800" dirty="0"/>
              <a:t>Landschappelijke ontwikkelingen omgeving </a:t>
            </a:r>
            <a:r>
              <a:rPr lang="nl-NL" sz="2800" dirty="0" smtClean="0"/>
              <a:t/>
            </a:r>
            <a:br>
              <a:rPr lang="nl-NL" sz="2800" dirty="0" smtClean="0"/>
            </a:br>
            <a:r>
              <a:rPr lang="nl-NL" sz="2800" dirty="0" smtClean="0"/>
              <a:t>                                   </a:t>
            </a:r>
            <a:br>
              <a:rPr lang="nl-NL" sz="2800" dirty="0" smtClean="0"/>
            </a:br>
            <a:r>
              <a:rPr lang="nl-NL" sz="2800" dirty="0"/>
              <a:t> </a:t>
            </a:r>
            <a:r>
              <a:rPr lang="nl-NL" sz="2800" dirty="0" smtClean="0"/>
              <a:t>                                Hegge</a:t>
            </a:r>
            <a:endParaRPr lang="nl-NL" sz="2800" dirty="0"/>
          </a:p>
        </p:txBody>
      </p:sp>
      <p:pic>
        <p:nvPicPr>
          <p:cNvPr id="3" name="Afbeelding 2"/>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969244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741" y="1059582"/>
            <a:ext cx="6861348" cy="408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xmlns="" id="{4A8314B0-6C87-4C11-8498-2E5C48D9A9DA}"/>
              </a:ext>
            </a:extLst>
          </p:cNvPr>
          <p:cNvSpPr/>
          <p:nvPr/>
        </p:nvSpPr>
        <p:spPr>
          <a:xfrm rot="1020000">
            <a:off x="3965457" y="2121344"/>
            <a:ext cx="687380" cy="1959428"/>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sz="1013"/>
          </a:p>
        </p:txBody>
      </p:sp>
      <p:sp>
        <p:nvSpPr>
          <p:cNvPr id="3" name="Ovaal 2">
            <a:extLst>
              <a:ext uri="{FF2B5EF4-FFF2-40B4-BE49-F238E27FC236}">
                <a16:creationId xmlns:a16="http://schemas.microsoft.com/office/drawing/2014/main" xmlns="" id="{57DB3AFF-1264-4552-B7DF-3029A8A7C218}"/>
              </a:ext>
            </a:extLst>
          </p:cNvPr>
          <p:cNvSpPr/>
          <p:nvPr/>
        </p:nvSpPr>
        <p:spPr>
          <a:xfrm rot="900000">
            <a:off x="3802451" y="1470361"/>
            <a:ext cx="4369208"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p:nvPicPr>
        <p:blipFill>
          <a:blip r:embed="rId3"/>
          <a:stretch>
            <a:fillRect/>
          </a:stretch>
        </p:blipFill>
        <p:spPr>
          <a:xfrm>
            <a:off x="217648" y="1074717"/>
            <a:ext cx="833817" cy="411925"/>
          </a:xfrm>
          <a:prstGeom prst="rect">
            <a:avLst/>
          </a:prstGeom>
        </p:spPr>
      </p:pic>
      <p:sp>
        <p:nvSpPr>
          <p:cNvPr id="5" name="Titel 4"/>
          <p:cNvSpPr>
            <a:spLocks noGrp="1"/>
          </p:cNvSpPr>
          <p:nvPr>
            <p:ph type="title"/>
          </p:nvPr>
        </p:nvSpPr>
        <p:spPr/>
        <p:txBody>
          <a:bodyPr>
            <a:normAutofit fontScale="90000"/>
          </a:bodyPr>
          <a:lstStyle/>
          <a:p>
            <a:r>
              <a:rPr lang="nl-NL"/>
              <a:t>Topografische tijdreis 1868 (omgeving Hegge)</a:t>
            </a:r>
            <a:r>
              <a:rPr lang="nl-NL">
                <a:cs typeface="Calibri"/>
              </a:rPr>
              <a:t/>
            </a:r>
            <a:br>
              <a:rPr lang="nl-NL">
                <a:cs typeface="Calibri"/>
              </a:rPr>
            </a:br>
            <a:endParaRPr lang="nl-NL"/>
          </a:p>
        </p:txBody>
      </p:sp>
    </p:spTree>
    <p:extLst>
      <p:ext uri="{BB962C8B-B14F-4D97-AF65-F5344CB8AC3E}">
        <p14:creationId xmlns:p14="http://schemas.microsoft.com/office/powerpoint/2010/main" val="950596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9582"/>
            <a:ext cx="6867370" cy="408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xmlns="" id="{DF138724-9505-4CB7-B42D-5A15CCB274FA}"/>
              </a:ext>
            </a:extLst>
          </p:cNvPr>
          <p:cNvSpPr/>
          <p:nvPr/>
        </p:nvSpPr>
        <p:spPr>
          <a:xfrm rot="1020000">
            <a:off x="3965457" y="2121344"/>
            <a:ext cx="687380" cy="1959428"/>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sz="1013"/>
          </a:p>
        </p:txBody>
      </p:sp>
      <p:sp>
        <p:nvSpPr>
          <p:cNvPr id="3" name="Ovaal 2">
            <a:extLst>
              <a:ext uri="{FF2B5EF4-FFF2-40B4-BE49-F238E27FC236}">
                <a16:creationId xmlns:a16="http://schemas.microsoft.com/office/drawing/2014/main" xmlns="" id="{9E1D41D2-1487-4FD6-A379-4F74A8CF68AF}"/>
              </a:ext>
            </a:extLst>
          </p:cNvPr>
          <p:cNvSpPr/>
          <p:nvPr/>
        </p:nvSpPr>
        <p:spPr>
          <a:xfrm rot="900000">
            <a:off x="3770847" y="1494064"/>
            <a:ext cx="4369208"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p:nvPicPr>
        <p:blipFill>
          <a:blip r:embed="rId3"/>
          <a:stretch>
            <a:fillRect/>
          </a:stretch>
        </p:blipFill>
        <p:spPr>
          <a:xfrm>
            <a:off x="217648" y="1074717"/>
            <a:ext cx="833817" cy="411925"/>
          </a:xfrm>
          <a:prstGeom prst="rect">
            <a:avLst/>
          </a:prstGeom>
        </p:spPr>
      </p:pic>
      <p:sp>
        <p:nvSpPr>
          <p:cNvPr id="5" name="Titel 4"/>
          <p:cNvSpPr>
            <a:spLocks noGrp="1"/>
          </p:cNvSpPr>
          <p:nvPr>
            <p:ph type="title"/>
          </p:nvPr>
        </p:nvSpPr>
        <p:spPr/>
        <p:txBody>
          <a:bodyPr>
            <a:normAutofit fontScale="90000"/>
          </a:bodyPr>
          <a:lstStyle/>
          <a:p>
            <a:r>
              <a:rPr lang="nl-NL"/>
              <a:t>Topografische tijdreis 1918 (omgeving Hegge)</a:t>
            </a:r>
            <a:br>
              <a:rPr lang="nl-NL"/>
            </a:br>
            <a:endParaRPr lang="nl-NL"/>
          </a:p>
        </p:txBody>
      </p:sp>
    </p:spTree>
    <p:extLst>
      <p:ext uri="{BB962C8B-B14F-4D97-AF65-F5344CB8AC3E}">
        <p14:creationId xmlns:p14="http://schemas.microsoft.com/office/powerpoint/2010/main" val="1400220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9583"/>
            <a:ext cx="6859706" cy="408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a:extLst>
              <a:ext uri="{FF2B5EF4-FFF2-40B4-BE49-F238E27FC236}">
                <a16:creationId xmlns:a16="http://schemas.microsoft.com/office/drawing/2014/main" xmlns="" id="{E84D2180-5DF3-4888-8AF2-5E2DDB19CA4B}"/>
              </a:ext>
            </a:extLst>
          </p:cNvPr>
          <p:cNvSpPr/>
          <p:nvPr/>
        </p:nvSpPr>
        <p:spPr>
          <a:xfrm rot="540000">
            <a:off x="3657466" y="1842004"/>
            <a:ext cx="2251763"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7" name="Ovaal 6">
            <a:extLst>
              <a:ext uri="{FF2B5EF4-FFF2-40B4-BE49-F238E27FC236}">
                <a16:creationId xmlns:a16="http://schemas.microsoft.com/office/drawing/2014/main" xmlns="" id="{388038B3-D70F-49ED-890A-37C4EB83DFBF}"/>
              </a:ext>
            </a:extLst>
          </p:cNvPr>
          <p:cNvSpPr/>
          <p:nvPr/>
        </p:nvSpPr>
        <p:spPr>
          <a:xfrm rot="900000">
            <a:off x="3770847" y="1494064"/>
            <a:ext cx="4369208"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p:nvPr>
        </p:nvSpPr>
        <p:spPr/>
        <p:txBody>
          <a:bodyPr>
            <a:normAutofit fontScale="90000"/>
          </a:bodyPr>
          <a:lstStyle/>
          <a:p>
            <a:r>
              <a:rPr lang="nl-NL"/>
              <a:t>Topografische tijdreis 1930 (omgeving Hegge)</a:t>
            </a:r>
            <a:br>
              <a:rPr lang="nl-NL"/>
            </a:br>
            <a:endParaRPr lang="nl-NL"/>
          </a:p>
        </p:txBody>
      </p:sp>
      <p:sp>
        <p:nvSpPr>
          <p:cNvPr id="5" name="Tijdelijke aanduiding voor inhoud 4"/>
          <p:cNvSpPr>
            <a:spLocks noGrp="1"/>
          </p:cNvSpPr>
          <p:nvPr>
            <p:ph sz="quarter" idx="10"/>
          </p:nvPr>
        </p:nvSpPr>
        <p:spPr/>
        <p:txBody>
          <a:bodyPr/>
          <a:lstStyle/>
          <a:p>
            <a:endParaRPr lang="nl-NL"/>
          </a:p>
        </p:txBody>
      </p:sp>
      <p:pic>
        <p:nvPicPr>
          <p:cNvPr id="8" name="Afbeelding 7"/>
          <p:cNvPicPr>
            <a:picLocks noChangeAspect="1"/>
          </p:cNvPicPr>
          <p:nvPr/>
        </p:nvPicPr>
        <p:blipFill>
          <a:blip r:embed="rId3"/>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497066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9582"/>
            <a:ext cx="6861348" cy="408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a:extLst>
              <a:ext uri="{FF2B5EF4-FFF2-40B4-BE49-F238E27FC236}">
                <a16:creationId xmlns:a16="http://schemas.microsoft.com/office/drawing/2014/main" xmlns="" id="{3D5E315B-7C7F-4ED7-9D49-E07621A1C5EF}"/>
              </a:ext>
            </a:extLst>
          </p:cNvPr>
          <p:cNvSpPr/>
          <p:nvPr/>
        </p:nvSpPr>
        <p:spPr>
          <a:xfrm rot="540000">
            <a:off x="3657466" y="1842004"/>
            <a:ext cx="2251763"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7" name="Ovaal 6">
            <a:extLst>
              <a:ext uri="{FF2B5EF4-FFF2-40B4-BE49-F238E27FC236}">
                <a16:creationId xmlns:a16="http://schemas.microsoft.com/office/drawing/2014/main" xmlns="" id="{8543DA99-827B-44AD-BE4D-3DC6051FE653}"/>
              </a:ext>
            </a:extLst>
          </p:cNvPr>
          <p:cNvSpPr/>
          <p:nvPr/>
        </p:nvSpPr>
        <p:spPr>
          <a:xfrm rot="900000">
            <a:off x="3770847" y="1494064"/>
            <a:ext cx="4369208"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p:nvPicPr>
        <p:blipFill>
          <a:blip r:embed="rId3"/>
          <a:stretch>
            <a:fillRect/>
          </a:stretch>
        </p:blipFill>
        <p:spPr>
          <a:xfrm>
            <a:off x="217648" y="1074717"/>
            <a:ext cx="833817" cy="411925"/>
          </a:xfrm>
          <a:prstGeom prst="rect">
            <a:avLst/>
          </a:prstGeom>
        </p:spPr>
      </p:pic>
      <p:sp>
        <p:nvSpPr>
          <p:cNvPr id="2" name="Titel 1"/>
          <p:cNvSpPr>
            <a:spLocks noGrp="1"/>
          </p:cNvSpPr>
          <p:nvPr>
            <p:ph type="title"/>
          </p:nvPr>
        </p:nvSpPr>
        <p:spPr>
          <a:xfrm>
            <a:off x="1058949" y="291874"/>
            <a:ext cx="7029450" cy="708096"/>
          </a:xfrm>
        </p:spPr>
        <p:txBody>
          <a:bodyPr>
            <a:normAutofit fontScale="90000"/>
          </a:bodyPr>
          <a:lstStyle/>
          <a:p>
            <a:r>
              <a:rPr lang="nl-NL"/>
              <a:t>Topografische tijdreis 1968 (omgeving Hegge)</a:t>
            </a:r>
            <a:br>
              <a:rPr lang="nl-NL"/>
            </a:br>
            <a:endParaRPr lang="nl-NL"/>
          </a:p>
        </p:txBody>
      </p:sp>
    </p:spTree>
    <p:extLst>
      <p:ext uri="{BB962C8B-B14F-4D97-AF65-F5344CB8AC3E}">
        <p14:creationId xmlns:p14="http://schemas.microsoft.com/office/powerpoint/2010/main" val="392622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9582"/>
            <a:ext cx="6853681" cy="408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al 1">
            <a:extLst>
              <a:ext uri="{FF2B5EF4-FFF2-40B4-BE49-F238E27FC236}">
                <a16:creationId xmlns:a16="http://schemas.microsoft.com/office/drawing/2014/main" xmlns="" id="{E6D6FD01-34A1-4DBE-B8B8-D55298F2FC87}"/>
              </a:ext>
            </a:extLst>
          </p:cNvPr>
          <p:cNvSpPr/>
          <p:nvPr/>
        </p:nvSpPr>
        <p:spPr>
          <a:xfrm rot="540000">
            <a:off x="3657466" y="1842004"/>
            <a:ext cx="2251763"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3" name="Ovaal 2">
            <a:extLst>
              <a:ext uri="{FF2B5EF4-FFF2-40B4-BE49-F238E27FC236}">
                <a16:creationId xmlns:a16="http://schemas.microsoft.com/office/drawing/2014/main" xmlns="" id="{89ECD1C4-CE2F-4A68-997C-59C48BC6C204}"/>
              </a:ext>
            </a:extLst>
          </p:cNvPr>
          <p:cNvSpPr/>
          <p:nvPr/>
        </p:nvSpPr>
        <p:spPr>
          <a:xfrm rot="900000">
            <a:off x="3770847" y="1494064"/>
            <a:ext cx="4369208" cy="687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5" name="Titel 4"/>
          <p:cNvSpPr>
            <a:spLocks noGrp="1"/>
          </p:cNvSpPr>
          <p:nvPr>
            <p:ph type="title"/>
          </p:nvPr>
        </p:nvSpPr>
        <p:spPr/>
        <p:txBody>
          <a:bodyPr>
            <a:normAutofit fontScale="90000"/>
          </a:bodyPr>
          <a:lstStyle/>
          <a:p>
            <a:r>
              <a:rPr lang="nl-NL"/>
              <a:t>Topografische tijdreis 2018 (omgeving Hegge)</a:t>
            </a:r>
            <a:br>
              <a:rPr lang="nl-NL"/>
            </a:br>
            <a:endParaRPr lang="nl-NL"/>
          </a:p>
        </p:txBody>
      </p:sp>
      <p:pic>
        <p:nvPicPr>
          <p:cNvPr id="8" name="Afbeelding 7"/>
          <p:cNvPicPr>
            <a:picLocks noChangeAspect="1"/>
          </p:cNvPicPr>
          <p:nvPr/>
        </p:nvPicPr>
        <p:blipFill>
          <a:blip r:embed="rId3"/>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496925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Welkom </a:t>
            </a:r>
          </a:p>
        </p:txBody>
      </p:sp>
      <p:sp>
        <p:nvSpPr>
          <p:cNvPr id="3" name="Tijdelijke aanduiding voor inhoud 2"/>
          <p:cNvSpPr>
            <a:spLocks noGrp="1"/>
          </p:cNvSpPr>
          <p:nvPr>
            <p:ph idx="1"/>
          </p:nvPr>
        </p:nvSpPr>
        <p:spPr>
          <a:xfrm>
            <a:off x="1766258" y="-363387"/>
            <a:ext cx="5841224" cy="4666867"/>
          </a:xfrm>
        </p:spPr>
        <p:txBody>
          <a:bodyPr vert="horz" lIns="68580" tIns="34290" rIns="68580" bIns="34290" rtlCol="0" anchor="t">
            <a:normAutofit fontScale="92500" lnSpcReduction="20000"/>
          </a:bodyPr>
          <a:lstStyle/>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p>
          <a:p>
            <a:endParaRPr lang="nl-NL" sz="1500" dirty="0">
              <a:cs typeface="Arial"/>
            </a:endParaRPr>
          </a:p>
          <a:p>
            <a:endParaRPr lang="nl-NL" sz="1500" dirty="0">
              <a:cs typeface="Arial"/>
            </a:endParaRPr>
          </a:p>
          <a:p>
            <a:endParaRPr lang="nl-NL" sz="1500" dirty="0"/>
          </a:p>
          <a:p>
            <a:r>
              <a:rPr lang="nl-NL" sz="1500" dirty="0"/>
              <a:t>Wethouder Mevr. </a:t>
            </a:r>
            <a:r>
              <a:rPr lang="nl-NL" sz="1500" dirty="0" smtClean="0"/>
              <a:t>J. </a:t>
            </a:r>
            <a:r>
              <a:rPr lang="nl-NL" sz="1500" dirty="0"/>
              <a:t>Quadvlieg          DB lid Mevr. J.S.E. Van </a:t>
            </a:r>
            <a:r>
              <a:rPr lang="nl-NL" sz="1500" dirty="0" err="1"/>
              <a:t>Wersch</a:t>
            </a:r>
            <a:endParaRPr lang="nl-NL" sz="1500" dirty="0">
              <a:cs typeface="Calibri"/>
            </a:endParaRPr>
          </a:p>
          <a:p>
            <a:r>
              <a:rPr lang="nl-NL" sz="1500" dirty="0"/>
              <a:t>(gemeente Beekdaelen)                          (Waterschap Limburg)</a:t>
            </a:r>
            <a:endParaRPr lang="nl-NL" sz="1500" dirty="0">
              <a:cs typeface="Calibri"/>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9259" y="1275697"/>
            <a:ext cx="2173982" cy="2173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a:blip r:embed="rId3"/>
          <a:stretch>
            <a:fillRect/>
          </a:stretch>
        </p:blipFill>
        <p:spPr>
          <a:xfrm>
            <a:off x="303912" y="934538"/>
            <a:ext cx="833817" cy="411925"/>
          </a:xfrm>
          <a:prstGeom prst="rect">
            <a:avLst/>
          </a:prstGeom>
        </p:spPr>
      </p:pic>
      <p:pic>
        <p:nvPicPr>
          <p:cNvPr id="7" name="Afbeelding 7" descr="Afbeelding met persoon, glimlachen, vasthouden, blauw&#10;&#10;Beschrijving is gegenereerd met zeer hoge betrouwbaarheid">
            <a:extLst>
              <a:ext uri="{FF2B5EF4-FFF2-40B4-BE49-F238E27FC236}">
                <a16:creationId xmlns:a16="http://schemas.microsoft.com/office/drawing/2014/main" xmlns="" id="{AC7BABA8-6667-448F-939B-F5915AE9B1EE}"/>
              </a:ext>
            </a:extLst>
          </p:cNvPr>
          <p:cNvPicPr>
            <a:picLocks noChangeAspect="1"/>
          </p:cNvPicPr>
          <p:nvPr/>
        </p:nvPicPr>
        <p:blipFill>
          <a:blip r:embed="rId4"/>
          <a:stretch>
            <a:fillRect/>
          </a:stretch>
        </p:blipFill>
        <p:spPr>
          <a:xfrm>
            <a:off x="2122098" y="1345486"/>
            <a:ext cx="1772729" cy="2118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2391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D9E68C-59BC-4672-9D98-3E116ED1CAC6}"/>
              </a:ext>
            </a:extLst>
          </p:cNvPr>
          <p:cNvSpPr>
            <a:spLocks noGrp="1"/>
          </p:cNvSpPr>
          <p:nvPr>
            <p:ph type="title"/>
          </p:nvPr>
        </p:nvSpPr>
        <p:spPr>
          <a:xfrm>
            <a:off x="692859" y="2381437"/>
            <a:ext cx="7029450" cy="708096"/>
          </a:xfrm>
        </p:spPr>
        <p:txBody>
          <a:bodyPr>
            <a:normAutofit/>
          </a:bodyPr>
          <a:lstStyle/>
          <a:p>
            <a:r>
              <a:rPr lang="nl-NL" sz="2800">
                <a:cs typeface="Arial"/>
              </a:rPr>
              <a:t>Programma 'Water in Balans'</a:t>
            </a:r>
            <a:endParaRPr lang="nl-NL" sz="2800"/>
          </a:p>
        </p:txBody>
      </p:sp>
      <p:pic>
        <p:nvPicPr>
          <p:cNvPr id="4" name="Afbeelding 3">
            <a:extLst>
              <a:ext uri="{FF2B5EF4-FFF2-40B4-BE49-F238E27FC236}">
                <a16:creationId xmlns:a16="http://schemas.microsoft.com/office/drawing/2014/main" xmlns="" id="{D7BD1A62-8D6C-471F-9B03-7B573CBE8FA6}"/>
              </a:ext>
            </a:extLst>
          </p:cNvPr>
          <p:cNvPicPr>
            <a:picLocks noChangeAspect="1"/>
          </p:cNvPicPr>
          <p:nvPr/>
        </p:nvPicPr>
        <p:blipFill>
          <a:blip r:embed="rId2"/>
          <a:stretch>
            <a:fillRect/>
          </a:stretch>
        </p:blipFill>
        <p:spPr>
          <a:xfrm>
            <a:off x="217648" y="1074717"/>
            <a:ext cx="833817" cy="411925"/>
          </a:xfrm>
          <a:prstGeom prst="rect">
            <a:avLst/>
          </a:prstGeom>
        </p:spPr>
      </p:pic>
      <p:pic>
        <p:nvPicPr>
          <p:cNvPr id="3" name="Afbeelding 4" descr="Afbeelding met teken, voedsel&#10;&#10;Beschrijving is gegenereerd met zeer hoge betrouwbaarheid">
            <a:extLst>
              <a:ext uri="{FF2B5EF4-FFF2-40B4-BE49-F238E27FC236}">
                <a16:creationId xmlns:a16="http://schemas.microsoft.com/office/drawing/2014/main" xmlns="" id="{AFD7E3D5-88CD-42C9-8CA6-1F0871C1A947}"/>
              </a:ext>
            </a:extLst>
          </p:cNvPr>
          <p:cNvPicPr>
            <a:picLocks noChangeAspect="1"/>
          </p:cNvPicPr>
          <p:nvPr/>
        </p:nvPicPr>
        <p:blipFill>
          <a:blip r:embed="rId3"/>
          <a:stretch>
            <a:fillRect/>
          </a:stretch>
        </p:blipFill>
        <p:spPr>
          <a:xfrm>
            <a:off x="6208862" y="199961"/>
            <a:ext cx="2247182" cy="2188000"/>
          </a:xfrm>
          <a:prstGeom prst="rect">
            <a:avLst/>
          </a:prstGeom>
        </p:spPr>
      </p:pic>
    </p:spTree>
    <p:extLst>
      <p:ext uri="{BB962C8B-B14F-4D97-AF65-F5344CB8AC3E}">
        <p14:creationId xmlns:p14="http://schemas.microsoft.com/office/powerpoint/2010/main" val="4015786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48711" y="405003"/>
            <a:ext cx="6110099" cy="1053001"/>
          </a:xfrm>
        </p:spPr>
        <p:txBody>
          <a:bodyPr>
            <a:normAutofit/>
          </a:bodyPr>
          <a:lstStyle/>
          <a:p>
            <a:r>
              <a:rPr lang="nl-NL"/>
              <a:t>Water in Balans</a:t>
            </a:r>
            <a:br>
              <a:rPr lang="nl-NL"/>
            </a:br>
            <a:r>
              <a:rPr lang="nl-NL" sz="1500" i="1"/>
              <a:t>Draaien aan vier knoppen</a:t>
            </a:r>
          </a:p>
        </p:txBody>
      </p:sp>
      <p:sp>
        <p:nvSpPr>
          <p:cNvPr id="4" name="Tijdelijke aanduiding voor dianummer 3"/>
          <p:cNvSpPr>
            <a:spLocks noGrp="1"/>
          </p:cNvSpPr>
          <p:nvPr>
            <p:ph type="sldNum" sz="quarter" idx="4294967295"/>
          </p:nvPr>
        </p:nvSpPr>
        <p:spPr/>
        <p:txBody>
          <a:bodyPr/>
          <a:lstStyle/>
          <a:p>
            <a:fld id="{29801795-F0B0-8C4B-BBC0-EAE379847CA2}" type="slidenum">
              <a:rPr lang="nl-NL" smtClean="0"/>
              <a:pPr/>
              <a:t>21</a:t>
            </a:fld>
            <a:endParaRPr lang="nl-NL"/>
          </a:p>
        </p:txBody>
      </p:sp>
      <p:sp>
        <p:nvSpPr>
          <p:cNvPr id="14" name="Tekstvak 13"/>
          <p:cNvSpPr txBox="1"/>
          <p:nvPr/>
        </p:nvSpPr>
        <p:spPr>
          <a:xfrm>
            <a:off x="5935064" y="3675106"/>
            <a:ext cx="2004002" cy="536876"/>
          </a:xfrm>
          <a:prstGeom prst="rect">
            <a:avLst/>
          </a:prstGeom>
          <a:noFill/>
        </p:spPr>
        <p:txBody>
          <a:bodyPr wrap="square" lIns="68577" tIns="34289" rIns="68577" bIns="34289" rtlCol="0" anchor="t">
            <a:spAutoFit/>
          </a:bodyPr>
          <a:lstStyle/>
          <a:p>
            <a:r>
              <a:rPr lang="nl-NL" sz="1013" b="1">
                <a:latin typeface="+mj-lt"/>
                <a:cs typeface="Aharoni"/>
              </a:rPr>
              <a:t>Knop 4: Schade beperken eigen woning</a:t>
            </a:r>
          </a:p>
          <a:p>
            <a:r>
              <a:rPr lang="nl-NL" sz="1013" i="1">
                <a:latin typeface="+mj-lt"/>
                <a:cs typeface="Aharoni"/>
              </a:rPr>
              <a:t>Bewoners</a:t>
            </a:r>
            <a:endParaRPr lang="nl-NL" sz="1013" b="1">
              <a:latin typeface="+mj-lt"/>
              <a:cs typeface="Aharoni" panose="02010803020104030203" pitchFamily="2" charset="-79"/>
            </a:endParaRPr>
          </a:p>
        </p:txBody>
      </p:sp>
      <p:sp>
        <p:nvSpPr>
          <p:cNvPr id="16" name="Tekstvak 15"/>
          <p:cNvSpPr txBox="1"/>
          <p:nvPr/>
        </p:nvSpPr>
        <p:spPr>
          <a:xfrm>
            <a:off x="2622019" y="3573633"/>
            <a:ext cx="2004002" cy="536876"/>
          </a:xfrm>
          <a:prstGeom prst="rect">
            <a:avLst/>
          </a:prstGeom>
          <a:noFill/>
        </p:spPr>
        <p:txBody>
          <a:bodyPr wrap="square" lIns="68577" tIns="34289" rIns="68577" bIns="34289" rtlCol="0" anchor="t">
            <a:spAutoFit/>
          </a:bodyPr>
          <a:lstStyle/>
          <a:p>
            <a:r>
              <a:rPr lang="nl-NL" sz="1013" b="1">
                <a:latin typeface="+mj-lt"/>
                <a:cs typeface="Aharoni"/>
              </a:rPr>
              <a:t>Knop 3: Watersysteem/beken</a:t>
            </a:r>
            <a:endParaRPr lang="nl-NL" sz="1013"/>
          </a:p>
          <a:p>
            <a:r>
              <a:rPr lang="nl-NL" sz="1013" b="1">
                <a:latin typeface="+mj-lt"/>
                <a:cs typeface="Aharoni" panose="02010803020104030203" pitchFamily="2" charset="-79"/>
              </a:rPr>
              <a:t>en beekdalen</a:t>
            </a:r>
          </a:p>
          <a:p>
            <a:r>
              <a:rPr lang="nl-NL" sz="1013" i="1">
                <a:latin typeface="+mj-lt"/>
                <a:cs typeface="Aharoni"/>
              </a:rPr>
              <a:t>Waterschap Limburg</a:t>
            </a:r>
            <a:endParaRPr lang="nl-NL" sz="1013" b="1">
              <a:latin typeface="+mj-lt"/>
              <a:cs typeface="Aharoni" panose="02010803020104030203" pitchFamily="2" charset="-79"/>
            </a:endParaRPr>
          </a:p>
        </p:txBody>
      </p:sp>
      <p:sp>
        <p:nvSpPr>
          <p:cNvPr id="18" name="Tekstvak 17"/>
          <p:cNvSpPr txBox="1"/>
          <p:nvPr/>
        </p:nvSpPr>
        <p:spPr>
          <a:xfrm>
            <a:off x="5934552" y="1756542"/>
            <a:ext cx="1773350" cy="536876"/>
          </a:xfrm>
          <a:prstGeom prst="rect">
            <a:avLst/>
          </a:prstGeom>
          <a:noFill/>
        </p:spPr>
        <p:txBody>
          <a:bodyPr wrap="square" lIns="68577" tIns="34289" rIns="68577" bIns="34289" rtlCol="0" anchor="t">
            <a:spAutoFit/>
          </a:bodyPr>
          <a:lstStyle/>
          <a:p>
            <a:r>
              <a:rPr lang="nl-NL" sz="1013" b="1">
                <a:latin typeface="+mj-lt"/>
                <a:cs typeface="Aharoni"/>
              </a:rPr>
              <a:t>Knop 2: Stedelijk/</a:t>
            </a:r>
          </a:p>
          <a:p>
            <a:r>
              <a:rPr lang="nl-NL" sz="1013" b="1" err="1">
                <a:latin typeface="+mj-lt"/>
                <a:cs typeface="Aharoni"/>
              </a:rPr>
              <a:t>Binnengebied</a:t>
            </a:r>
            <a:endParaRPr lang="nl-NL" sz="1013" b="1" err="1">
              <a:latin typeface="+mj-lt"/>
              <a:cs typeface="Aharoni" panose="02010803020104030203" pitchFamily="2" charset="-79"/>
            </a:endParaRPr>
          </a:p>
          <a:p>
            <a:r>
              <a:rPr lang="nl-NL" sz="1013" i="1">
                <a:latin typeface="+mj-lt"/>
                <a:cs typeface="Aharoni"/>
              </a:rPr>
              <a:t>Gemeente en bewoners</a:t>
            </a:r>
            <a:endParaRPr lang="nl-NL" sz="1013" b="1">
              <a:latin typeface="+mj-lt"/>
              <a:cs typeface="Aharoni" panose="02010803020104030203" pitchFamily="2" charset="-79"/>
            </a:endParaRPr>
          </a:p>
        </p:txBody>
      </p:sp>
      <p:sp>
        <p:nvSpPr>
          <p:cNvPr id="20" name="Tekstvak 19"/>
          <p:cNvSpPr txBox="1"/>
          <p:nvPr/>
        </p:nvSpPr>
        <p:spPr>
          <a:xfrm>
            <a:off x="2620270" y="1767820"/>
            <a:ext cx="1546976" cy="536876"/>
          </a:xfrm>
          <a:prstGeom prst="rect">
            <a:avLst/>
          </a:prstGeom>
          <a:noFill/>
        </p:spPr>
        <p:txBody>
          <a:bodyPr wrap="square" lIns="68577" tIns="34289" rIns="68577" bIns="34289" rtlCol="0" anchor="t">
            <a:spAutoFit/>
          </a:bodyPr>
          <a:lstStyle/>
          <a:p>
            <a:r>
              <a:rPr lang="nl-NL" sz="1013" b="1">
                <a:latin typeface="+mj-lt"/>
                <a:cs typeface="Aharoni"/>
              </a:rPr>
              <a:t>Knop 1: Landelijk/</a:t>
            </a:r>
          </a:p>
          <a:p>
            <a:r>
              <a:rPr lang="nl-NL" sz="1013" b="1">
                <a:latin typeface="+mj-lt"/>
                <a:cs typeface="Aharoni"/>
              </a:rPr>
              <a:t>Buitengebied</a:t>
            </a:r>
          </a:p>
          <a:p>
            <a:r>
              <a:rPr lang="nl-NL" sz="1013" i="1">
                <a:latin typeface="+mj-lt"/>
                <a:cs typeface="Aharoni"/>
              </a:rPr>
              <a:t>Agrariërs &amp; </a:t>
            </a:r>
            <a:r>
              <a:rPr lang="nl-NL" sz="1013" i="1" err="1">
                <a:latin typeface="+mj-lt"/>
                <a:cs typeface="Aharoni"/>
              </a:rPr>
              <a:t>TBO's</a:t>
            </a:r>
            <a:endParaRPr lang="nl-NL" sz="1013" i="1" err="1">
              <a:latin typeface="+mj-lt"/>
              <a:cs typeface="Aharoni" panose="02010803020104030203" pitchFamily="2" charset="-79"/>
            </a:endParaRPr>
          </a:p>
        </p:txBody>
      </p:sp>
      <p:pic>
        <p:nvPicPr>
          <p:cNvPr id="1026" name="Picture 2" descr="\\WSL-FS02\Userdata$\k.heuts\Desktop\Knop_blau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874" y="3261132"/>
            <a:ext cx="1209534" cy="13253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SL-FS02\Userdata$\k.heuts\Desktop\Knop_ge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325" y="1534568"/>
            <a:ext cx="1209533" cy="1312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SL-FS02\Userdata$\k.heuts\Desktop\Knop_gro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6341" y="1537726"/>
            <a:ext cx="1271179" cy="13148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SL-FS02\Userdata$\k.heuts\Desktop\Knop_Roo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6163" y="3259514"/>
            <a:ext cx="1271179" cy="132869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xmlns="" id="{86B5A71F-83A0-442A-A146-09A381E9E291}"/>
              </a:ext>
            </a:extLst>
          </p:cNvPr>
          <p:cNvSpPr txBox="1"/>
          <p:nvPr/>
        </p:nvSpPr>
        <p:spPr>
          <a:xfrm rot="-1500000">
            <a:off x="1252033" y="1705020"/>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sp>
        <p:nvSpPr>
          <p:cNvPr id="13" name="Tekstvak 12">
            <a:extLst>
              <a:ext uri="{FF2B5EF4-FFF2-40B4-BE49-F238E27FC236}">
                <a16:creationId xmlns:a16="http://schemas.microsoft.com/office/drawing/2014/main" xmlns="" id="{24C27356-E057-4249-9042-EC38FD89669C}"/>
              </a:ext>
            </a:extLst>
          </p:cNvPr>
          <p:cNvSpPr txBox="1"/>
          <p:nvPr/>
        </p:nvSpPr>
        <p:spPr>
          <a:xfrm rot="-1500000">
            <a:off x="4546717" y="1705019"/>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sp>
        <p:nvSpPr>
          <p:cNvPr id="15" name="Tekstvak 14">
            <a:extLst>
              <a:ext uri="{FF2B5EF4-FFF2-40B4-BE49-F238E27FC236}">
                <a16:creationId xmlns:a16="http://schemas.microsoft.com/office/drawing/2014/main" xmlns="" id="{9316EB45-05C3-471D-B94B-D5B3433AD94B}"/>
              </a:ext>
            </a:extLst>
          </p:cNvPr>
          <p:cNvSpPr txBox="1"/>
          <p:nvPr/>
        </p:nvSpPr>
        <p:spPr>
          <a:xfrm rot="-1500000">
            <a:off x="4546717" y="3411619"/>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sp>
        <p:nvSpPr>
          <p:cNvPr id="17" name="Tekstvak 16">
            <a:extLst>
              <a:ext uri="{FF2B5EF4-FFF2-40B4-BE49-F238E27FC236}">
                <a16:creationId xmlns:a16="http://schemas.microsoft.com/office/drawing/2014/main" xmlns="" id="{B1A7C043-0825-49B8-B5DE-702E0D3CB79B}"/>
              </a:ext>
            </a:extLst>
          </p:cNvPr>
          <p:cNvSpPr txBox="1"/>
          <p:nvPr/>
        </p:nvSpPr>
        <p:spPr>
          <a:xfrm rot="-1500000">
            <a:off x="1362645" y="3411619"/>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Uitvoeren</a:t>
            </a:r>
            <a:endParaRPr lang="nl-NL" sz="1650" b="1">
              <a:cs typeface="Calibri"/>
            </a:endParaRPr>
          </a:p>
        </p:txBody>
      </p:sp>
      <p:pic>
        <p:nvPicPr>
          <p:cNvPr id="19" name="Afbeelding 18"/>
          <p:cNvPicPr>
            <a:picLocks noChangeAspect="1"/>
          </p:cNvPicPr>
          <p:nvPr/>
        </p:nvPicPr>
        <p:blipFill>
          <a:blip r:embed="rId7"/>
          <a:stretch>
            <a:fillRect/>
          </a:stretch>
        </p:blipFill>
        <p:spPr>
          <a:xfrm>
            <a:off x="217648" y="1074717"/>
            <a:ext cx="833817" cy="411925"/>
          </a:xfrm>
          <a:prstGeom prst="rect">
            <a:avLst/>
          </a:prstGeom>
        </p:spPr>
      </p:pic>
    </p:spTree>
    <p:extLst>
      <p:ext uri="{BB962C8B-B14F-4D97-AF65-F5344CB8AC3E}">
        <p14:creationId xmlns:p14="http://schemas.microsoft.com/office/powerpoint/2010/main" val="267415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28"/>
                                        </p:tgtEl>
                                        <p:attrNameLst>
                                          <p:attrName>r</p:attrName>
                                        </p:attrNameLst>
                                      </p:cBhvr>
                                    </p:animRot>
                                    <p:animRot by="-240000">
                                      <p:cBhvr>
                                        <p:cTn id="13" dur="200" fill="hold">
                                          <p:stCondLst>
                                            <p:cond delay="200"/>
                                          </p:stCondLst>
                                        </p:cTn>
                                        <p:tgtEl>
                                          <p:spTgt spid="1028"/>
                                        </p:tgtEl>
                                        <p:attrNameLst>
                                          <p:attrName>r</p:attrName>
                                        </p:attrNameLst>
                                      </p:cBhvr>
                                    </p:animRot>
                                    <p:animRot by="240000">
                                      <p:cBhvr>
                                        <p:cTn id="14" dur="200" fill="hold">
                                          <p:stCondLst>
                                            <p:cond delay="400"/>
                                          </p:stCondLst>
                                        </p:cTn>
                                        <p:tgtEl>
                                          <p:spTgt spid="1028"/>
                                        </p:tgtEl>
                                        <p:attrNameLst>
                                          <p:attrName>r</p:attrName>
                                        </p:attrNameLst>
                                      </p:cBhvr>
                                    </p:animRot>
                                    <p:animRot by="-240000">
                                      <p:cBhvr>
                                        <p:cTn id="15" dur="200" fill="hold">
                                          <p:stCondLst>
                                            <p:cond delay="600"/>
                                          </p:stCondLst>
                                        </p:cTn>
                                        <p:tgtEl>
                                          <p:spTgt spid="1028"/>
                                        </p:tgtEl>
                                        <p:attrNameLst>
                                          <p:attrName>r</p:attrName>
                                        </p:attrNameLst>
                                      </p:cBhvr>
                                    </p:animRot>
                                    <p:animRot by="120000">
                                      <p:cBhvr>
                                        <p:cTn id="16" dur="200" fill="hold">
                                          <p:stCondLst>
                                            <p:cond delay="800"/>
                                          </p:stCondLst>
                                        </p:cTn>
                                        <p:tgtEl>
                                          <p:spTgt spid="102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27"/>
                                        </p:tgtEl>
                                        <p:attrNameLst>
                                          <p:attrName>r</p:attrName>
                                        </p:attrNameLst>
                                      </p:cBhvr>
                                    </p:animRot>
                                    <p:animRot by="-240000">
                                      <p:cBhvr>
                                        <p:cTn id="19" dur="200" fill="hold">
                                          <p:stCondLst>
                                            <p:cond delay="200"/>
                                          </p:stCondLst>
                                        </p:cTn>
                                        <p:tgtEl>
                                          <p:spTgt spid="1027"/>
                                        </p:tgtEl>
                                        <p:attrNameLst>
                                          <p:attrName>r</p:attrName>
                                        </p:attrNameLst>
                                      </p:cBhvr>
                                    </p:animRot>
                                    <p:animRot by="240000">
                                      <p:cBhvr>
                                        <p:cTn id="20" dur="200" fill="hold">
                                          <p:stCondLst>
                                            <p:cond delay="400"/>
                                          </p:stCondLst>
                                        </p:cTn>
                                        <p:tgtEl>
                                          <p:spTgt spid="1027"/>
                                        </p:tgtEl>
                                        <p:attrNameLst>
                                          <p:attrName>r</p:attrName>
                                        </p:attrNameLst>
                                      </p:cBhvr>
                                    </p:animRot>
                                    <p:animRot by="-240000">
                                      <p:cBhvr>
                                        <p:cTn id="21" dur="200" fill="hold">
                                          <p:stCondLst>
                                            <p:cond delay="600"/>
                                          </p:stCondLst>
                                        </p:cTn>
                                        <p:tgtEl>
                                          <p:spTgt spid="1027"/>
                                        </p:tgtEl>
                                        <p:attrNameLst>
                                          <p:attrName>r</p:attrName>
                                        </p:attrNameLst>
                                      </p:cBhvr>
                                    </p:animRot>
                                    <p:animRot by="120000">
                                      <p:cBhvr>
                                        <p:cTn id="22" dur="200" fill="hold">
                                          <p:stCondLst>
                                            <p:cond delay="800"/>
                                          </p:stCondLst>
                                        </p:cTn>
                                        <p:tgtEl>
                                          <p:spTgt spid="102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029"/>
                                        </p:tgtEl>
                                        <p:attrNameLst>
                                          <p:attrName>r</p:attrName>
                                        </p:attrNameLst>
                                      </p:cBhvr>
                                    </p:animRot>
                                    <p:animRot by="-240000">
                                      <p:cBhvr>
                                        <p:cTn id="25" dur="200" fill="hold">
                                          <p:stCondLst>
                                            <p:cond delay="200"/>
                                          </p:stCondLst>
                                        </p:cTn>
                                        <p:tgtEl>
                                          <p:spTgt spid="1029"/>
                                        </p:tgtEl>
                                        <p:attrNameLst>
                                          <p:attrName>r</p:attrName>
                                        </p:attrNameLst>
                                      </p:cBhvr>
                                    </p:animRot>
                                    <p:animRot by="240000">
                                      <p:cBhvr>
                                        <p:cTn id="26" dur="200" fill="hold">
                                          <p:stCondLst>
                                            <p:cond delay="400"/>
                                          </p:stCondLst>
                                        </p:cTn>
                                        <p:tgtEl>
                                          <p:spTgt spid="1029"/>
                                        </p:tgtEl>
                                        <p:attrNameLst>
                                          <p:attrName>r</p:attrName>
                                        </p:attrNameLst>
                                      </p:cBhvr>
                                    </p:animRot>
                                    <p:animRot by="-240000">
                                      <p:cBhvr>
                                        <p:cTn id="27" dur="200" fill="hold">
                                          <p:stCondLst>
                                            <p:cond delay="600"/>
                                          </p:stCondLst>
                                        </p:cTn>
                                        <p:tgtEl>
                                          <p:spTgt spid="1029"/>
                                        </p:tgtEl>
                                        <p:attrNameLst>
                                          <p:attrName>r</p:attrName>
                                        </p:attrNameLst>
                                      </p:cBhvr>
                                    </p:animRot>
                                    <p:animRot by="120000">
                                      <p:cBhvr>
                                        <p:cTn id="28" dur="200" fill="hold">
                                          <p:stCondLst>
                                            <p:cond delay="8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https://www.plattelandspost.nl/wp-content/uploads/Aardappeldrempel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211" y="1303591"/>
            <a:ext cx="1713622" cy="1179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524" y="1285877"/>
            <a:ext cx="1596628" cy="1197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Afbeelding 15" descr="http://www.mulderagro.nl/images/ebf94e2d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579" y="61049"/>
            <a:ext cx="1632635" cy="1150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Afbeelding 16" descr="http://static.tenbrinkebv.nl/images/nieuws/431/large/IMG_0852__optpro___ten_brinke_bv.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6511" y="1303591"/>
            <a:ext cx="1609976" cy="1179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2" descr="Gerelateerde afbeeld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6210" y="2552749"/>
            <a:ext cx="1713621" cy="1254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Afbeeldingsresultaat voor mais zaaien in ruitvor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541" t="8706"/>
          <a:stretch/>
        </p:blipFill>
        <p:spPr bwMode="auto">
          <a:xfrm>
            <a:off x="6331189" y="35803"/>
            <a:ext cx="1615298" cy="1175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2" descr="Afbeeldingsresultaat voor google sorghu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8917"/>
          <a:stretch/>
        </p:blipFill>
        <p:spPr bwMode="auto">
          <a:xfrm>
            <a:off x="2975520" y="2552293"/>
            <a:ext cx="1596629" cy="1247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Afbeelding 20" descr="http://www.wur.nl/upload_mm/9/a/3/9e4bc063-16c4-42f3-9a43-8ead95c7b337_shutterstock_74565811_mest_verbranding_mesthoop_LR_490x330_a59e763e_490x33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9338"/>
          <a:stretch/>
        </p:blipFill>
        <p:spPr bwMode="auto">
          <a:xfrm>
            <a:off x="6336511" y="2554556"/>
            <a:ext cx="1609976" cy="1245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4" descr="Afbeeldingsresultaat voor rijpad verdichting fruitteel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9704" y="3861917"/>
            <a:ext cx="1722323" cy="1275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Afbeelding 22" descr="http://www.cchw.eu/wp-content/uploads/2015/10/Akkerrand.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9579" y="2552290"/>
            <a:ext cx="1632635" cy="1247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 descr="http://www.klikprintenwandel.nl/route_afbeeldingen/147067403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75524" y="3864769"/>
            <a:ext cx="1596628" cy="1272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4" descr="Afbeeldingsresultaat voor graft zuid-limburg"/>
          <p:cNvPicPr>
            <a:picLocks noChangeAspect="1" noChangeArrowheads="1"/>
          </p:cNvPicPr>
          <p:nvPr/>
        </p:nvPicPr>
        <p:blipFill rotWithShape="1">
          <a:blip r:embed="rId14">
            <a:extLst>
              <a:ext uri="{28A0092B-C50C-407E-A947-70E740481C1C}">
                <a14:useLocalDpi xmlns:a14="http://schemas.microsoft.com/office/drawing/2010/main" val="0"/>
              </a:ext>
            </a:extLst>
          </a:blip>
          <a:srcRect r="7969"/>
          <a:stretch/>
        </p:blipFill>
        <p:spPr bwMode="auto">
          <a:xfrm>
            <a:off x="6336511" y="3869640"/>
            <a:ext cx="1620004" cy="1264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Afbeelding 25" descr="http://www.grondverzetjoshabets.nl/demo/wp-content/uploads/2012/10/grondverzetjoshabets.101.jpg"/>
          <p:cNvPicPr/>
          <p:nvPr/>
        </p:nvPicPr>
        <p:blipFill>
          <a:blip r:embed="rId15">
            <a:extLst>
              <a:ext uri="{28A0092B-C50C-407E-A947-70E740481C1C}">
                <a14:useLocalDpi xmlns:a14="http://schemas.microsoft.com/office/drawing/2010/main" val="0"/>
              </a:ext>
            </a:extLst>
          </a:blip>
          <a:srcRect/>
          <a:stretch>
            <a:fillRect/>
          </a:stretch>
        </p:blipFill>
        <p:spPr bwMode="auto">
          <a:xfrm>
            <a:off x="4639579" y="3867943"/>
            <a:ext cx="1632635" cy="1269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Gerelateerde afbeelding">
            <a:hlinkClick r:id="rId16"/>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0786" t="-4193" r="2413"/>
          <a:stretch/>
        </p:blipFill>
        <p:spPr bwMode="auto">
          <a:xfrm>
            <a:off x="4639581" y="1290359"/>
            <a:ext cx="1632634" cy="1192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385649" y="141481"/>
            <a:ext cx="3186502" cy="1053704"/>
          </a:xfrm>
          <a:ln w="12700">
            <a:noFill/>
          </a:ln>
        </p:spPr>
        <p:txBody>
          <a:bodyPr>
            <a:normAutofit/>
          </a:bodyPr>
          <a:lstStyle/>
          <a:p>
            <a:pPr algn="l"/>
            <a:r>
              <a:rPr lang="nl-NL" sz="2100"/>
              <a:t>Knop 1: </a:t>
            </a:r>
            <a:br>
              <a:rPr lang="nl-NL" sz="2100"/>
            </a:br>
            <a:r>
              <a:rPr lang="nl-NL" sz="2100"/>
              <a:t>Landelijke knop</a:t>
            </a:r>
            <a:br>
              <a:rPr lang="nl-NL" sz="2100"/>
            </a:br>
            <a:r>
              <a:rPr lang="nl-NL" sz="2100"/>
              <a:t>Maatregelenkaart</a:t>
            </a:r>
          </a:p>
        </p:txBody>
      </p:sp>
      <p:sp>
        <p:nvSpPr>
          <p:cNvPr id="4" name="Tekstvak 3"/>
          <p:cNvSpPr txBox="1"/>
          <p:nvPr/>
        </p:nvSpPr>
        <p:spPr>
          <a:xfrm>
            <a:off x="4639580" y="934261"/>
            <a:ext cx="1079457" cy="225124"/>
          </a:xfrm>
          <a:prstGeom prst="rect">
            <a:avLst/>
          </a:prstGeom>
          <a:noFill/>
        </p:spPr>
        <p:txBody>
          <a:bodyPr wrap="none" lIns="68577" tIns="34289" rIns="68577" bIns="34289" rtlCol="0">
            <a:spAutoFit/>
          </a:bodyPr>
          <a:lstStyle/>
          <a:p>
            <a:r>
              <a:rPr lang="nl-NL" sz="1013">
                <a:solidFill>
                  <a:schemeClr val="bg1"/>
                </a:solidFill>
              </a:rPr>
              <a:t>groenbemesters</a:t>
            </a:r>
          </a:p>
        </p:txBody>
      </p:sp>
      <p:sp>
        <p:nvSpPr>
          <p:cNvPr id="27" name="Tekstvak 26"/>
          <p:cNvSpPr txBox="1"/>
          <p:nvPr/>
        </p:nvSpPr>
        <p:spPr>
          <a:xfrm>
            <a:off x="6320485" y="934141"/>
            <a:ext cx="702750" cy="225124"/>
          </a:xfrm>
          <a:prstGeom prst="rect">
            <a:avLst/>
          </a:prstGeom>
          <a:noFill/>
        </p:spPr>
        <p:txBody>
          <a:bodyPr wrap="none" lIns="68577" tIns="34289" rIns="68577" bIns="34289" rtlCol="0">
            <a:spAutoFit/>
          </a:bodyPr>
          <a:lstStyle/>
          <a:p>
            <a:r>
              <a:rPr lang="nl-NL" sz="1013" err="1">
                <a:solidFill>
                  <a:schemeClr val="bg1"/>
                </a:solidFill>
              </a:rPr>
              <a:t>ruitzaaien</a:t>
            </a:r>
            <a:endParaRPr lang="nl-NL" sz="1013">
              <a:solidFill>
                <a:schemeClr val="bg1"/>
              </a:solidFill>
            </a:endParaRPr>
          </a:p>
        </p:txBody>
      </p:sp>
      <p:sp>
        <p:nvSpPr>
          <p:cNvPr id="28" name="Tekstvak 27"/>
          <p:cNvSpPr txBox="1"/>
          <p:nvPr/>
        </p:nvSpPr>
        <p:spPr>
          <a:xfrm>
            <a:off x="1143000" y="2206348"/>
            <a:ext cx="1499443" cy="225124"/>
          </a:xfrm>
          <a:prstGeom prst="rect">
            <a:avLst/>
          </a:prstGeom>
          <a:noFill/>
        </p:spPr>
        <p:txBody>
          <a:bodyPr wrap="none" lIns="68577" tIns="34289" rIns="68577" bIns="34289" rtlCol="0">
            <a:spAutoFit/>
          </a:bodyPr>
          <a:lstStyle/>
          <a:p>
            <a:r>
              <a:rPr lang="nl-NL" sz="1013">
                <a:solidFill>
                  <a:schemeClr val="bg1"/>
                </a:solidFill>
              </a:rPr>
              <a:t>drempels in ruggenteelt</a:t>
            </a:r>
          </a:p>
        </p:txBody>
      </p:sp>
      <p:sp>
        <p:nvSpPr>
          <p:cNvPr id="29" name="Tekstvak 28"/>
          <p:cNvSpPr txBox="1"/>
          <p:nvPr/>
        </p:nvSpPr>
        <p:spPr>
          <a:xfrm>
            <a:off x="2968693" y="1934805"/>
            <a:ext cx="1765326" cy="381000"/>
          </a:xfrm>
          <a:prstGeom prst="rect">
            <a:avLst/>
          </a:prstGeom>
          <a:noFill/>
        </p:spPr>
        <p:txBody>
          <a:bodyPr wrap="square" lIns="68577" tIns="34289" rIns="68577" bIns="34289" rtlCol="0">
            <a:spAutoFit/>
          </a:bodyPr>
          <a:lstStyle/>
          <a:p>
            <a:r>
              <a:rPr lang="nl-NL" sz="1013">
                <a:solidFill>
                  <a:schemeClr val="bg1"/>
                </a:solidFill>
              </a:rPr>
              <a:t>niet-kerend bewerken</a:t>
            </a:r>
          </a:p>
          <a:p>
            <a:r>
              <a:rPr lang="nl-NL" sz="1013">
                <a:solidFill>
                  <a:schemeClr val="bg1"/>
                </a:solidFill>
              </a:rPr>
              <a:t>ondiep ploegen</a:t>
            </a:r>
          </a:p>
        </p:txBody>
      </p:sp>
      <p:sp>
        <p:nvSpPr>
          <p:cNvPr id="30" name="Tekstvak 29"/>
          <p:cNvSpPr txBox="1"/>
          <p:nvPr/>
        </p:nvSpPr>
        <p:spPr>
          <a:xfrm>
            <a:off x="4639580" y="2205523"/>
            <a:ext cx="545656" cy="225124"/>
          </a:xfrm>
          <a:prstGeom prst="rect">
            <a:avLst/>
          </a:prstGeom>
          <a:noFill/>
        </p:spPr>
        <p:txBody>
          <a:bodyPr wrap="none" lIns="68577" tIns="34289" rIns="68577" bIns="34289" rtlCol="0">
            <a:spAutoFit/>
          </a:bodyPr>
          <a:lstStyle/>
          <a:p>
            <a:r>
              <a:rPr lang="nl-NL" sz="1013">
                <a:solidFill>
                  <a:schemeClr val="bg1"/>
                </a:solidFill>
              </a:rPr>
              <a:t>strip </a:t>
            </a:r>
            <a:r>
              <a:rPr lang="nl-NL" sz="1013" err="1">
                <a:solidFill>
                  <a:schemeClr val="bg1"/>
                </a:solidFill>
              </a:rPr>
              <a:t>till</a:t>
            </a:r>
            <a:endParaRPr lang="nl-NL" sz="1013">
              <a:solidFill>
                <a:schemeClr val="bg1"/>
              </a:solidFill>
            </a:endParaRPr>
          </a:p>
        </p:txBody>
      </p:sp>
      <p:sp>
        <p:nvSpPr>
          <p:cNvPr id="31" name="Tekstvak 30"/>
          <p:cNvSpPr txBox="1"/>
          <p:nvPr/>
        </p:nvSpPr>
        <p:spPr>
          <a:xfrm>
            <a:off x="6331189" y="2204698"/>
            <a:ext cx="853433" cy="225124"/>
          </a:xfrm>
          <a:prstGeom prst="rect">
            <a:avLst/>
          </a:prstGeom>
          <a:noFill/>
        </p:spPr>
        <p:txBody>
          <a:bodyPr wrap="none" lIns="68577" tIns="34289" rIns="68577" bIns="34289" rtlCol="0">
            <a:spAutoFit/>
          </a:bodyPr>
          <a:lstStyle/>
          <a:p>
            <a:r>
              <a:rPr lang="nl-NL" sz="1013">
                <a:solidFill>
                  <a:schemeClr val="bg1"/>
                </a:solidFill>
              </a:rPr>
              <a:t>onderzaaien</a:t>
            </a:r>
          </a:p>
        </p:txBody>
      </p:sp>
      <p:sp>
        <p:nvSpPr>
          <p:cNvPr id="32" name="Tekstvak 31"/>
          <p:cNvSpPr txBox="1"/>
          <p:nvPr/>
        </p:nvSpPr>
        <p:spPr>
          <a:xfrm>
            <a:off x="1143005" y="3523477"/>
            <a:ext cx="1053809" cy="225124"/>
          </a:xfrm>
          <a:prstGeom prst="rect">
            <a:avLst/>
          </a:prstGeom>
          <a:noFill/>
        </p:spPr>
        <p:txBody>
          <a:bodyPr wrap="none" lIns="68577" tIns="34289" rIns="68577" bIns="34289" rtlCol="0">
            <a:spAutoFit/>
          </a:bodyPr>
          <a:lstStyle/>
          <a:p>
            <a:r>
              <a:rPr lang="nl-NL" sz="1013">
                <a:solidFill>
                  <a:schemeClr val="bg1"/>
                </a:solidFill>
              </a:rPr>
              <a:t>korst schoffelen</a:t>
            </a:r>
          </a:p>
        </p:txBody>
      </p:sp>
      <p:sp>
        <p:nvSpPr>
          <p:cNvPr id="33" name="Tekstvak 32"/>
          <p:cNvSpPr txBox="1"/>
          <p:nvPr/>
        </p:nvSpPr>
        <p:spPr>
          <a:xfrm>
            <a:off x="2975524" y="3522841"/>
            <a:ext cx="645042" cy="225124"/>
          </a:xfrm>
          <a:prstGeom prst="rect">
            <a:avLst/>
          </a:prstGeom>
          <a:noFill/>
        </p:spPr>
        <p:txBody>
          <a:bodyPr wrap="none" lIns="68577" tIns="34289" rIns="68577" bIns="34289" rtlCol="0">
            <a:spAutoFit/>
          </a:bodyPr>
          <a:lstStyle/>
          <a:p>
            <a:r>
              <a:rPr lang="nl-NL" sz="1013">
                <a:solidFill>
                  <a:schemeClr val="bg1"/>
                </a:solidFill>
              </a:rPr>
              <a:t>sorghum</a:t>
            </a:r>
          </a:p>
        </p:txBody>
      </p:sp>
      <p:sp>
        <p:nvSpPr>
          <p:cNvPr id="34" name="Tekstvak 33"/>
          <p:cNvSpPr txBox="1"/>
          <p:nvPr/>
        </p:nvSpPr>
        <p:spPr>
          <a:xfrm>
            <a:off x="4639583" y="3522016"/>
            <a:ext cx="1265405" cy="225124"/>
          </a:xfrm>
          <a:prstGeom prst="rect">
            <a:avLst/>
          </a:prstGeom>
          <a:noFill/>
        </p:spPr>
        <p:txBody>
          <a:bodyPr wrap="none" lIns="68577" tIns="34289" rIns="68577" bIns="34289" rtlCol="0">
            <a:spAutoFit/>
          </a:bodyPr>
          <a:lstStyle/>
          <a:p>
            <a:r>
              <a:rPr lang="nl-NL" sz="1013">
                <a:solidFill>
                  <a:schemeClr val="bg1"/>
                </a:solidFill>
              </a:rPr>
              <a:t>akkerrandenbeheer</a:t>
            </a:r>
          </a:p>
        </p:txBody>
      </p:sp>
      <p:sp>
        <p:nvSpPr>
          <p:cNvPr id="35" name="Tekstvak 34"/>
          <p:cNvSpPr txBox="1"/>
          <p:nvPr/>
        </p:nvSpPr>
        <p:spPr>
          <a:xfrm>
            <a:off x="6331189" y="3521191"/>
            <a:ext cx="1356776" cy="225124"/>
          </a:xfrm>
          <a:prstGeom prst="rect">
            <a:avLst/>
          </a:prstGeom>
          <a:noFill/>
        </p:spPr>
        <p:txBody>
          <a:bodyPr wrap="none" lIns="68577" tIns="34289" rIns="68577" bIns="34289" rtlCol="0">
            <a:spAutoFit/>
          </a:bodyPr>
          <a:lstStyle/>
          <a:p>
            <a:r>
              <a:rPr lang="nl-NL" sz="1013">
                <a:solidFill>
                  <a:schemeClr val="bg1"/>
                </a:solidFill>
              </a:rPr>
              <a:t>meer organische stof</a:t>
            </a:r>
          </a:p>
        </p:txBody>
      </p:sp>
      <p:sp>
        <p:nvSpPr>
          <p:cNvPr id="36" name="Tekstvak 35"/>
          <p:cNvSpPr txBox="1"/>
          <p:nvPr/>
        </p:nvSpPr>
        <p:spPr>
          <a:xfrm>
            <a:off x="1147280" y="4859494"/>
            <a:ext cx="1299068" cy="225124"/>
          </a:xfrm>
          <a:prstGeom prst="rect">
            <a:avLst/>
          </a:prstGeom>
          <a:noFill/>
        </p:spPr>
        <p:txBody>
          <a:bodyPr wrap="none" lIns="68577" tIns="34289" rIns="68577" bIns="34289" rtlCol="0">
            <a:spAutoFit/>
          </a:bodyPr>
          <a:lstStyle/>
          <a:p>
            <a:r>
              <a:rPr lang="nl-NL" sz="1013">
                <a:solidFill>
                  <a:schemeClr val="bg1"/>
                </a:solidFill>
              </a:rPr>
              <a:t>rijstroken lostrekken</a:t>
            </a:r>
          </a:p>
        </p:txBody>
      </p:sp>
      <p:sp>
        <p:nvSpPr>
          <p:cNvPr id="37" name="Tekstvak 36"/>
          <p:cNvSpPr txBox="1"/>
          <p:nvPr/>
        </p:nvSpPr>
        <p:spPr>
          <a:xfrm>
            <a:off x="2975522" y="4573650"/>
            <a:ext cx="1050603" cy="381000"/>
          </a:xfrm>
          <a:prstGeom prst="rect">
            <a:avLst/>
          </a:prstGeom>
          <a:noFill/>
        </p:spPr>
        <p:txBody>
          <a:bodyPr wrap="none" lIns="68577" tIns="34289" rIns="68577" bIns="34289" rtlCol="0">
            <a:spAutoFit/>
          </a:bodyPr>
          <a:lstStyle/>
          <a:p>
            <a:r>
              <a:rPr lang="nl-NL" sz="1013">
                <a:solidFill>
                  <a:schemeClr val="bg1"/>
                </a:solidFill>
              </a:rPr>
              <a:t>permanent gras</a:t>
            </a:r>
          </a:p>
          <a:p>
            <a:r>
              <a:rPr lang="nl-NL" sz="1013">
                <a:solidFill>
                  <a:schemeClr val="bg1"/>
                </a:solidFill>
              </a:rPr>
              <a:t>graslandbeheer</a:t>
            </a:r>
          </a:p>
        </p:txBody>
      </p:sp>
      <p:sp>
        <p:nvSpPr>
          <p:cNvPr id="38" name="Tekstvak 37"/>
          <p:cNvSpPr txBox="1"/>
          <p:nvPr/>
        </p:nvSpPr>
        <p:spPr>
          <a:xfrm>
            <a:off x="4639580" y="4857844"/>
            <a:ext cx="941598" cy="225124"/>
          </a:xfrm>
          <a:prstGeom prst="rect">
            <a:avLst/>
          </a:prstGeom>
          <a:noFill/>
        </p:spPr>
        <p:txBody>
          <a:bodyPr wrap="none" lIns="68577" tIns="34289" rIns="68577" bIns="34289" rtlCol="0">
            <a:spAutoFit/>
          </a:bodyPr>
          <a:lstStyle/>
          <a:p>
            <a:r>
              <a:rPr lang="nl-NL" sz="1013">
                <a:solidFill>
                  <a:schemeClr val="bg1"/>
                </a:solidFill>
              </a:rPr>
              <a:t>boerenbuffers</a:t>
            </a:r>
          </a:p>
        </p:txBody>
      </p:sp>
      <p:sp>
        <p:nvSpPr>
          <p:cNvPr id="39" name="Tekstvak 38"/>
          <p:cNvSpPr txBox="1"/>
          <p:nvPr/>
        </p:nvSpPr>
        <p:spPr>
          <a:xfrm>
            <a:off x="6331189" y="4802704"/>
            <a:ext cx="949613" cy="225124"/>
          </a:xfrm>
          <a:prstGeom prst="rect">
            <a:avLst/>
          </a:prstGeom>
          <a:noFill/>
        </p:spPr>
        <p:txBody>
          <a:bodyPr wrap="none" lIns="68577" tIns="34289" rIns="68577" bIns="34289" rtlCol="0">
            <a:spAutoFit/>
          </a:bodyPr>
          <a:lstStyle/>
          <a:p>
            <a:r>
              <a:rPr lang="nl-NL" sz="1013" err="1">
                <a:solidFill>
                  <a:schemeClr val="bg1"/>
                </a:solidFill>
              </a:rPr>
              <a:t>graften</a:t>
            </a:r>
            <a:r>
              <a:rPr lang="nl-NL" sz="1013">
                <a:solidFill>
                  <a:schemeClr val="bg1"/>
                </a:solidFill>
              </a:rPr>
              <a:t>/natuur</a:t>
            </a:r>
          </a:p>
        </p:txBody>
      </p:sp>
      <p:sp>
        <p:nvSpPr>
          <p:cNvPr id="5" name="Tekstvak 4"/>
          <p:cNvSpPr txBox="1"/>
          <p:nvPr/>
        </p:nvSpPr>
        <p:spPr>
          <a:xfrm rot="1237675">
            <a:off x="3499095" y="250878"/>
            <a:ext cx="1184132" cy="530913"/>
          </a:xfrm>
          <a:prstGeom prst="rect">
            <a:avLst/>
          </a:prstGeom>
          <a:solidFill>
            <a:srgbClr val="00B0F0"/>
          </a:solidFill>
          <a:ln w="19050">
            <a:solidFill>
              <a:schemeClr val="tx1"/>
            </a:solidFill>
          </a:ln>
        </p:spPr>
        <p:txBody>
          <a:bodyPr wrap="square" lIns="68577" tIns="34289" rIns="68577" bIns="34289" rtlCol="0">
            <a:spAutoFit/>
          </a:bodyPr>
          <a:lstStyle/>
          <a:p>
            <a:pPr algn="ctr"/>
            <a:r>
              <a:rPr lang="nl-NL" sz="1500" b="1">
                <a:solidFill>
                  <a:schemeClr val="bg1"/>
                </a:solidFill>
              </a:rPr>
              <a:t>“ca. 10 mm”</a:t>
            </a:r>
          </a:p>
        </p:txBody>
      </p:sp>
      <p:pic>
        <p:nvPicPr>
          <p:cNvPr id="40" name="Picture 4" descr="\\WSL-FS02\Userdata$\k.heuts\Desktop\Knop_groe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39582" y="142771"/>
            <a:ext cx="1162071" cy="150277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xmlns="" id="{0E33AC44-1901-4290-997F-30D54425D693}"/>
              </a:ext>
            </a:extLst>
          </p:cNvPr>
          <p:cNvSpPr txBox="1"/>
          <p:nvPr/>
        </p:nvSpPr>
        <p:spPr>
          <a:xfrm rot="20100000">
            <a:off x="7531626" y="566194"/>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pic>
        <p:nvPicPr>
          <p:cNvPr id="41" name="Afbeelding 40"/>
          <p:cNvPicPr>
            <a:picLocks noChangeAspect="1"/>
          </p:cNvPicPr>
          <p:nvPr/>
        </p:nvPicPr>
        <p:blipFill>
          <a:blip r:embed="rId19"/>
          <a:stretch>
            <a:fillRect/>
          </a:stretch>
        </p:blipFill>
        <p:spPr>
          <a:xfrm>
            <a:off x="217648" y="1074717"/>
            <a:ext cx="833817" cy="411925"/>
          </a:xfrm>
          <a:prstGeom prst="rect">
            <a:avLst/>
          </a:prstGeom>
        </p:spPr>
      </p:pic>
    </p:spTree>
    <p:extLst>
      <p:ext uri="{BB962C8B-B14F-4D97-AF65-F5344CB8AC3E}">
        <p14:creationId xmlns:p14="http://schemas.microsoft.com/office/powerpoint/2010/main" val="32704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83716" y="83656"/>
            <a:ext cx="6110288" cy="1053704"/>
          </a:xfrm>
        </p:spPr>
        <p:txBody>
          <a:bodyPr>
            <a:normAutofit/>
          </a:bodyPr>
          <a:lstStyle/>
          <a:p>
            <a:r>
              <a:rPr lang="nl-NL"/>
              <a:t>Knop 2: </a:t>
            </a:r>
            <a:br>
              <a:rPr lang="nl-NL"/>
            </a:br>
            <a:r>
              <a:rPr lang="nl-NL"/>
              <a:t>Stedelijke maatregelen</a:t>
            </a:r>
          </a:p>
        </p:txBody>
      </p:sp>
      <p:sp>
        <p:nvSpPr>
          <p:cNvPr id="4" name="Tijdelijke aanduiding voor dianummer 3"/>
          <p:cNvSpPr>
            <a:spLocks noGrp="1"/>
          </p:cNvSpPr>
          <p:nvPr>
            <p:ph type="sldNum" sz="quarter" idx="4294967295"/>
          </p:nvPr>
        </p:nvSpPr>
        <p:spPr/>
        <p:txBody>
          <a:bodyPr/>
          <a:lstStyle/>
          <a:p>
            <a:pPr>
              <a:defRPr/>
            </a:pPr>
            <a:fld id="{A7090EF2-11CF-443C-8B77-AC38F6437698}" type="slidenum">
              <a:rPr lang="nl-NL" smtClean="0"/>
              <a:pPr>
                <a:defRPr/>
              </a:pPr>
              <a:t>23</a:t>
            </a:fld>
            <a:endParaRPr lang="nl-NL"/>
          </a:p>
        </p:txBody>
      </p:sp>
      <p:pic>
        <p:nvPicPr>
          <p:cNvPr id="6" name="Picture 2" descr="H:\Downloads\download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693" y="2949861"/>
            <a:ext cx="1888157" cy="1675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descr="H:\Downloads\infiltratiekratten-regenwater-groenzones-lichte-verkeersbelast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2761" y="1153856"/>
            <a:ext cx="1860281" cy="1669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1373" y="1137360"/>
            <a:ext cx="1682063" cy="1682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936" t="14388" r="32169" b="10054"/>
          <a:stretch/>
        </p:blipFill>
        <p:spPr bwMode="auto">
          <a:xfrm>
            <a:off x="4601233" y="2951486"/>
            <a:ext cx="2052261" cy="167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4" descr="Afbeeldingsresultaat voor waterdoorlatende verhardin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 r="24494"/>
          <a:stretch/>
        </p:blipFill>
        <p:spPr bwMode="auto">
          <a:xfrm>
            <a:off x="5731607" y="1137358"/>
            <a:ext cx="1767105" cy="1686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3" descr="\\WSL-FS02\Userdata$\k.heuts\Desktop\Knop_gee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5647" y="262886"/>
            <a:ext cx="1140285" cy="152038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xmlns="" id="{9654733D-7C7A-4A38-BFCF-A6EFD3CA09DC}"/>
              </a:ext>
            </a:extLst>
          </p:cNvPr>
          <p:cNvSpPr txBox="1"/>
          <p:nvPr/>
        </p:nvSpPr>
        <p:spPr>
          <a:xfrm rot="20100000">
            <a:off x="7365607" y="543883"/>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pic>
        <p:nvPicPr>
          <p:cNvPr id="13" name="Afbeelding 12"/>
          <p:cNvPicPr>
            <a:picLocks noChangeAspect="1"/>
          </p:cNvPicPr>
          <p:nvPr/>
        </p:nvPicPr>
        <p:blipFill>
          <a:blip r:embed="rId10"/>
          <a:stretch>
            <a:fillRect/>
          </a:stretch>
        </p:blipFill>
        <p:spPr>
          <a:xfrm>
            <a:off x="217648" y="1074717"/>
            <a:ext cx="833817" cy="411925"/>
          </a:xfrm>
          <a:prstGeom prst="rect">
            <a:avLst/>
          </a:prstGeom>
        </p:spPr>
      </p:pic>
    </p:spTree>
    <p:extLst>
      <p:ext uri="{BB962C8B-B14F-4D97-AF65-F5344CB8AC3E}">
        <p14:creationId xmlns:p14="http://schemas.microsoft.com/office/powerpoint/2010/main" val="253944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02702" y="411510"/>
            <a:ext cx="6110288" cy="808255"/>
          </a:xfrm>
        </p:spPr>
        <p:txBody>
          <a:bodyPr>
            <a:normAutofit/>
          </a:bodyPr>
          <a:lstStyle/>
          <a:p>
            <a:r>
              <a:rPr lang="nl-NL"/>
              <a:t>Knop 3: Watersysteem maatregelen</a:t>
            </a:r>
          </a:p>
        </p:txBody>
      </p:sp>
      <p:pic>
        <p:nvPicPr>
          <p:cNvPr id="10" name="Picture 2" descr="\\WSL-FS02\Userdata$\k.heuts\Desktop\Knop_blau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9836" y="-2625"/>
            <a:ext cx="1299858" cy="152467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xmlns="" id="{C06575B8-FB33-492F-ACAD-D0B699786D6E}"/>
              </a:ext>
            </a:extLst>
          </p:cNvPr>
          <p:cNvSpPr txBox="1"/>
          <p:nvPr/>
        </p:nvSpPr>
        <p:spPr>
          <a:xfrm rot="20100000">
            <a:off x="7120479" y="326732"/>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Uitvoeren</a:t>
            </a:r>
            <a:endParaRPr lang="nl-NL" sz="1650" b="1">
              <a:cs typeface="Calibri"/>
            </a:endParaRPr>
          </a:p>
        </p:txBody>
      </p:sp>
      <p:pic>
        <p:nvPicPr>
          <p:cNvPr id="6" name="Afbeelding 5"/>
          <p:cNvPicPr>
            <a:picLocks noChangeAspect="1"/>
          </p:cNvPicPr>
          <p:nvPr/>
        </p:nvPicPr>
        <p:blipFill>
          <a:blip r:embed="rId4"/>
          <a:stretch>
            <a:fillRect/>
          </a:stretch>
        </p:blipFill>
        <p:spPr>
          <a:xfrm>
            <a:off x="217648" y="1074717"/>
            <a:ext cx="833817" cy="411925"/>
          </a:xfrm>
          <a:prstGeom prst="rect">
            <a:avLst/>
          </a:prstGeom>
        </p:spPr>
      </p:pic>
      <p:pic>
        <p:nvPicPr>
          <p:cNvPr id="4" name="Afbeelding 6" descr="Afbeelding met gras, buiten, veld, groen&#10;&#10;Beschrijving is gegenereerd met zeer hoge betrouwbaarheid">
            <a:extLst>
              <a:ext uri="{FF2B5EF4-FFF2-40B4-BE49-F238E27FC236}">
                <a16:creationId xmlns:a16="http://schemas.microsoft.com/office/drawing/2014/main" xmlns="" id="{7313BB9B-A197-4025-A026-4AB59704BE15}"/>
              </a:ext>
            </a:extLst>
          </p:cNvPr>
          <p:cNvPicPr>
            <a:picLocks noChangeAspect="1"/>
          </p:cNvPicPr>
          <p:nvPr/>
        </p:nvPicPr>
        <p:blipFill>
          <a:blip r:embed="rId5"/>
          <a:stretch>
            <a:fillRect/>
          </a:stretch>
        </p:blipFill>
        <p:spPr>
          <a:xfrm>
            <a:off x="1566839" y="1276643"/>
            <a:ext cx="27432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6" descr="Afbeelding met gras, buiten, veld, grassig&#10;&#10;Beschrijving is gegenereerd met zeer hoge betrouwbaarheid">
            <a:extLst>
              <a:ext uri="{FF2B5EF4-FFF2-40B4-BE49-F238E27FC236}">
                <a16:creationId xmlns:a16="http://schemas.microsoft.com/office/drawing/2014/main" xmlns="" id="{320FA06E-5A82-4F76-8494-0C68BE9519C3}"/>
              </a:ext>
            </a:extLst>
          </p:cNvPr>
          <p:cNvPicPr>
            <a:picLocks noChangeAspect="1"/>
          </p:cNvPicPr>
          <p:nvPr/>
        </p:nvPicPr>
        <p:blipFill>
          <a:blip r:embed="rId6"/>
          <a:stretch>
            <a:fillRect/>
          </a:stretch>
        </p:blipFill>
        <p:spPr>
          <a:xfrm>
            <a:off x="4569844" y="1997072"/>
            <a:ext cx="4587095" cy="2734459"/>
          </a:xfrm>
          <a:prstGeom prst="rect">
            <a:avLst/>
          </a:prstGeom>
        </p:spPr>
      </p:pic>
    </p:spTree>
    <p:extLst>
      <p:ext uri="{BB962C8B-B14F-4D97-AF65-F5344CB8AC3E}">
        <p14:creationId xmlns:p14="http://schemas.microsoft.com/office/powerpoint/2010/main" val="6353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F01D84C-9394-4AD4-92A2-ECF267635FBA}"/>
              </a:ext>
            </a:extLst>
          </p:cNvPr>
          <p:cNvSpPr>
            <a:spLocks noGrp="1"/>
          </p:cNvSpPr>
          <p:nvPr>
            <p:ph type="title"/>
          </p:nvPr>
        </p:nvSpPr>
        <p:spPr/>
        <p:txBody>
          <a:bodyPr>
            <a:normAutofit fontScale="90000"/>
          </a:bodyPr>
          <a:lstStyle/>
          <a:p>
            <a:r>
              <a:rPr lang="nl-NL">
                <a:cs typeface="Arial"/>
              </a:rPr>
              <a:t>Waar liggen de verantwoordelijkheden formeel gezien?</a:t>
            </a:r>
            <a:endParaRPr lang="nl-NL"/>
          </a:p>
        </p:txBody>
      </p:sp>
      <p:pic>
        <p:nvPicPr>
          <p:cNvPr id="4" name="Afbeelding 4" descr="Afbeelding met tafel, levend, houten, zitten&#10;&#10;Beschrijving is gegenereerd met zeer hoge betrouwbaarheid">
            <a:extLst>
              <a:ext uri="{FF2B5EF4-FFF2-40B4-BE49-F238E27FC236}">
                <a16:creationId xmlns:a16="http://schemas.microsoft.com/office/drawing/2014/main" xmlns="" id="{3CD43AC8-9D06-47E0-B4ED-EACB8230DBE1}"/>
              </a:ext>
            </a:extLst>
          </p:cNvPr>
          <p:cNvPicPr>
            <a:picLocks noGrp="1" noChangeAspect="1"/>
          </p:cNvPicPr>
          <p:nvPr>
            <p:ph idx="1"/>
          </p:nvPr>
        </p:nvPicPr>
        <p:blipFill>
          <a:blip r:embed="rId2"/>
          <a:stretch>
            <a:fillRect/>
          </a:stretch>
        </p:blipFill>
        <p:spPr>
          <a:xfrm>
            <a:off x="878607" y="1134162"/>
            <a:ext cx="7626345" cy="3782282"/>
          </a:xfrm>
        </p:spPr>
      </p:pic>
      <p:cxnSp>
        <p:nvCxnSpPr>
          <p:cNvPr id="6" name="Rechte verbindingslijn met pijl 5">
            <a:extLst>
              <a:ext uri="{FF2B5EF4-FFF2-40B4-BE49-F238E27FC236}">
                <a16:creationId xmlns:a16="http://schemas.microsoft.com/office/drawing/2014/main" xmlns="" id="{D291DBF1-1066-46BE-BBA2-8AC986234F49}"/>
              </a:ext>
            </a:extLst>
          </p:cNvPr>
          <p:cNvCxnSpPr/>
          <p:nvPr/>
        </p:nvCxnSpPr>
        <p:spPr>
          <a:xfrm>
            <a:off x="400051" y="3682313"/>
            <a:ext cx="8549329" cy="46338"/>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xmlns="" id="{4287CE86-8CD8-4445-A738-A9EDF084ADD7}"/>
              </a:ext>
            </a:extLst>
          </p:cNvPr>
          <p:cNvCxnSpPr>
            <a:cxnSpLocks/>
          </p:cNvCxnSpPr>
          <p:nvPr/>
        </p:nvCxnSpPr>
        <p:spPr>
          <a:xfrm>
            <a:off x="400051" y="3558745"/>
            <a:ext cx="8549329" cy="46338"/>
          </a:xfrm>
          <a:prstGeom prst="straightConnector1">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xmlns="" id="{360BBE57-FDB9-4741-AA3E-9DC9C8196B95}"/>
              </a:ext>
            </a:extLst>
          </p:cNvPr>
          <p:cNvSpPr txBox="1"/>
          <p:nvPr/>
        </p:nvSpPr>
        <p:spPr>
          <a:xfrm>
            <a:off x="184579" y="3219707"/>
            <a:ext cx="274320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smtClean="0">
                <a:highlight>
                  <a:srgbClr val="FFFF00"/>
                </a:highlight>
              </a:rPr>
              <a:t>Drempelhoogte</a:t>
            </a:r>
            <a:endParaRPr lang="nl-NL" dirty="0"/>
          </a:p>
        </p:txBody>
      </p:sp>
      <p:sp>
        <p:nvSpPr>
          <p:cNvPr id="11" name="Tekstvak 10">
            <a:extLst>
              <a:ext uri="{FF2B5EF4-FFF2-40B4-BE49-F238E27FC236}">
                <a16:creationId xmlns:a16="http://schemas.microsoft.com/office/drawing/2014/main" xmlns="" id="{B62D930F-4200-4185-B7ED-6B376C25F4F1}"/>
              </a:ext>
            </a:extLst>
          </p:cNvPr>
          <p:cNvSpPr txBox="1"/>
          <p:nvPr/>
        </p:nvSpPr>
        <p:spPr>
          <a:xfrm>
            <a:off x="188440" y="3702394"/>
            <a:ext cx="874241"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dirty="0">
                <a:solidFill>
                  <a:srgbClr val="FF0000"/>
                </a:solidFill>
              </a:rPr>
              <a:t>Maaiveld</a:t>
            </a:r>
          </a:p>
        </p:txBody>
      </p:sp>
      <p:pic>
        <p:nvPicPr>
          <p:cNvPr id="3" name="Afbeelding 2">
            <a:extLst>
              <a:ext uri="{FF2B5EF4-FFF2-40B4-BE49-F238E27FC236}">
                <a16:creationId xmlns:a16="http://schemas.microsoft.com/office/drawing/2014/main" xmlns="" id="{FFDEB942-9131-4469-8E45-A9EA73455F64}"/>
              </a:ext>
            </a:extLst>
          </p:cNvPr>
          <p:cNvPicPr>
            <a:picLocks noChangeAspect="1"/>
          </p:cNvPicPr>
          <p:nvPr/>
        </p:nvPicPr>
        <p:blipFill>
          <a:blip r:embed="rId3"/>
          <a:stretch>
            <a:fillRect/>
          </a:stretch>
        </p:blipFill>
        <p:spPr>
          <a:xfrm>
            <a:off x="217648" y="1074717"/>
            <a:ext cx="833817" cy="411925"/>
          </a:xfrm>
          <a:prstGeom prst="rect">
            <a:avLst/>
          </a:prstGeom>
        </p:spPr>
      </p:pic>
    </p:spTree>
    <p:extLst>
      <p:ext uri="{BB962C8B-B14F-4D97-AF65-F5344CB8AC3E}">
        <p14:creationId xmlns:p14="http://schemas.microsoft.com/office/powerpoint/2010/main" val="523077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36651" y="276431"/>
            <a:ext cx="6301547" cy="808255"/>
          </a:xfrm>
        </p:spPr>
        <p:txBody>
          <a:bodyPr>
            <a:noAutofit/>
          </a:bodyPr>
          <a:lstStyle/>
          <a:p>
            <a:r>
              <a:rPr lang="nl-NL"/>
              <a:t>Knop 4: Schade beperken </a:t>
            </a:r>
            <a:br>
              <a:rPr lang="nl-NL"/>
            </a:br>
            <a:r>
              <a:rPr lang="nl-NL"/>
              <a:t>eigen woning</a:t>
            </a:r>
            <a:br>
              <a:rPr lang="nl-NL"/>
            </a:br>
            <a:endParaRPr lang="nl-NL" sz="300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90" y="2880821"/>
            <a:ext cx="2601169" cy="1808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881" y="2888546"/>
            <a:ext cx="2495810" cy="1793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2629" y="975148"/>
            <a:ext cx="2224486" cy="1768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2462" y="975148"/>
            <a:ext cx="2298954" cy="1768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2" name="Picture 5" descr="\\WSL-FS02\Userdata$\k.heuts\Desktop\Knop_Roo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474" y="-80839"/>
            <a:ext cx="1142096" cy="152279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xmlns="" id="{99FFC9BA-FC67-4C10-BD5D-C2D244B0DFB5}"/>
              </a:ext>
            </a:extLst>
          </p:cNvPr>
          <p:cNvSpPr txBox="1"/>
          <p:nvPr/>
        </p:nvSpPr>
        <p:spPr>
          <a:xfrm rot="-1500000">
            <a:off x="6909093" y="235448"/>
            <a:ext cx="2057400"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650" b="1"/>
              <a:t>Stimuleren</a:t>
            </a:r>
            <a:endParaRPr lang="nl-NL" sz="1650" b="1">
              <a:cs typeface="Calibri"/>
            </a:endParaRPr>
          </a:p>
        </p:txBody>
      </p:sp>
      <p:pic>
        <p:nvPicPr>
          <p:cNvPr id="10" name="Afbeelding 9"/>
          <p:cNvPicPr>
            <a:picLocks noChangeAspect="1"/>
          </p:cNvPicPr>
          <p:nvPr/>
        </p:nvPicPr>
        <p:blipFill>
          <a:blip r:embed="rId8"/>
          <a:stretch>
            <a:fillRect/>
          </a:stretch>
        </p:blipFill>
        <p:spPr>
          <a:xfrm>
            <a:off x="217648" y="1074717"/>
            <a:ext cx="833817" cy="411925"/>
          </a:xfrm>
          <a:prstGeom prst="rect">
            <a:avLst/>
          </a:prstGeom>
        </p:spPr>
      </p:pic>
      <p:pic>
        <p:nvPicPr>
          <p:cNvPr id="4" name="Afbeelding 4" descr="Afbeelding met buiten, trottoir, baksteen, gebouw&#10;&#10;Beschrijving is gegenereerd met zeer hoge betrouwbaarheid">
            <a:extLst>
              <a:ext uri="{FF2B5EF4-FFF2-40B4-BE49-F238E27FC236}">
                <a16:creationId xmlns:a16="http://schemas.microsoft.com/office/drawing/2014/main" xmlns="" id="{DF667AAB-404C-4ED2-8D89-BE0D0E3F72A2}"/>
              </a:ext>
            </a:extLst>
          </p:cNvPr>
          <p:cNvPicPr>
            <a:picLocks noChangeAspect="1"/>
          </p:cNvPicPr>
          <p:nvPr/>
        </p:nvPicPr>
        <p:blipFill rotWithShape="1">
          <a:blip r:embed="rId9"/>
          <a:srcRect t="6592" r="-282" b="23467"/>
          <a:stretch/>
        </p:blipFill>
        <p:spPr>
          <a:xfrm>
            <a:off x="5818488" y="2875111"/>
            <a:ext cx="2604190" cy="1810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94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AC970B-A2F6-4866-9ED4-A37E5FF97E35}"/>
              </a:ext>
            </a:extLst>
          </p:cNvPr>
          <p:cNvSpPr>
            <a:spLocks noGrp="1"/>
          </p:cNvSpPr>
          <p:nvPr>
            <p:ph type="title"/>
          </p:nvPr>
        </p:nvSpPr>
        <p:spPr>
          <a:xfrm>
            <a:off x="1020875" y="1530377"/>
            <a:ext cx="7029450" cy="708096"/>
          </a:xfrm>
        </p:spPr>
        <p:txBody>
          <a:bodyPr/>
          <a:lstStyle/>
          <a:p>
            <a:r>
              <a:rPr lang="nl-NL">
                <a:cs typeface="Arial"/>
              </a:rPr>
              <a:t>Welke maatregelen zijn reeds genomen?</a:t>
            </a:r>
            <a:endParaRPr lang="nl-NL"/>
          </a:p>
        </p:txBody>
      </p:sp>
    </p:spTree>
    <p:extLst>
      <p:ext uri="{BB962C8B-B14F-4D97-AF65-F5344CB8AC3E}">
        <p14:creationId xmlns:p14="http://schemas.microsoft.com/office/powerpoint/2010/main" val="1717391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9481" y="289531"/>
            <a:ext cx="7029450" cy="708096"/>
          </a:xfrm>
        </p:spPr>
        <p:txBody>
          <a:bodyPr/>
          <a:lstStyle/>
          <a:p>
            <a:r>
              <a:rPr lang="nl-NL">
                <a:ea typeface="+mj-lt"/>
                <a:cs typeface="+mj-lt"/>
              </a:rPr>
              <a:t>Noodoverloop </a:t>
            </a:r>
            <a:r>
              <a:rPr lang="nl-NL" err="1">
                <a:ea typeface="+mj-lt"/>
                <a:cs typeface="+mj-lt"/>
              </a:rPr>
              <a:t>heggervoetpad</a:t>
            </a:r>
            <a:endParaRPr lang="nl-NL">
              <a:ea typeface="+mj-lt"/>
              <a:cs typeface="+mj-lt"/>
            </a:endParaRPr>
          </a:p>
        </p:txBody>
      </p:sp>
      <p:sp>
        <p:nvSpPr>
          <p:cNvPr id="3" name="Tijdelijke aanduiding voor inhoud 2"/>
          <p:cNvSpPr>
            <a:spLocks noGrp="1"/>
          </p:cNvSpPr>
          <p:nvPr>
            <p:ph idx="1"/>
          </p:nvPr>
        </p:nvSpPr>
        <p:spPr>
          <a:xfrm>
            <a:off x="491570" y="3338640"/>
            <a:ext cx="4195119" cy="1581445"/>
          </a:xfrm>
        </p:spPr>
        <p:txBody>
          <a:bodyPr vert="horz" lIns="91440" tIns="45720" rIns="91440" bIns="45720" rtlCol="0" anchor="t">
            <a:normAutofit fontScale="55000" lnSpcReduction="20000"/>
          </a:bodyPr>
          <a:lstStyle/>
          <a:p>
            <a:pPr algn="l"/>
            <a:endParaRPr lang="nl-NL" sz="3700"/>
          </a:p>
          <a:p>
            <a:pPr algn="l"/>
            <a:r>
              <a:rPr lang="nl-NL" sz="3700"/>
              <a:t>Dit om bij hevige buien het water makkelijker en sneller weg </a:t>
            </a:r>
            <a:br>
              <a:rPr lang="nl-NL" sz="3700"/>
            </a:br>
            <a:r>
              <a:rPr lang="nl-NL" sz="3700"/>
              <a:t>te krijgen richting fietstunnel/spoor.</a:t>
            </a:r>
            <a:r>
              <a:rPr lang="nl-NL"/>
              <a:t/>
            </a:r>
            <a:br>
              <a:rPr lang="nl-NL"/>
            </a:br>
            <a:r>
              <a:rPr lang="nl-NL"/>
              <a:t> </a:t>
            </a:r>
            <a:endParaRPr lang="nl-NL" sz="3700">
              <a:cs typeface="Arial"/>
            </a:endParaRPr>
          </a:p>
          <a:p>
            <a:pPr algn="l"/>
            <a:endParaRPr lang="nl-NL"/>
          </a:p>
        </p:txBody>
      </p:sp>
      <p:pic>
        <p:nvPicPr>
          <p:cNvPr id="5" name="Afbeelding 5" descr="Afbeelding met gebouw, sneeuw, man, straat&#10;&#10;Beschrijving is gegenereerd met zeer hoge betrouwbaarheid">
            <a:extLst>
              <a:ext uri="{FF2B5EF4-FFF2-40B4-BE49-F238E27FC236}">
                <a16:creationId xmlns:a16="http://schemas.microsoft.com/office/drawing/2014/main" xmlns="" id="{367B5F61-AD6D-46DB-9D01-1539565938C7}"/>
              </a:ext>
            </a:extLst>
          </p:cNvPr>
          <p:cNvPicPr>
            <a:picLocks noChangeAspect="1"/>
          </p:cNvPicPr>
          <p:nvPr/>
        </p:nvPicPr>
        <p:blipFill rotWithShape="1">
          <a:blip r:embed="rId2"/>
          <a:srcRect r="-282" b="375"/>
          <a:stretch/>
        </p:blipFill>
        <p:spPr>
          <a:xfrm rot="10800000">
            <a:off x="3046194" y="984856"/>
            <a:ext cx="2812711" cy="2049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7" descr="Afbeelding met buiten, gras, baksteen, gebouw&#10;&#10;Beschrijving is gegenereerd met zeer hoge betrouwbaarheid">
            <a:extLst>
              <a:ext uri="{FF2B5EF4-FFF2-40B4-BE49-F238E27FC236}">
                <a16:creationId xmlns:a16="http://schemas.microsoft.com/office/drawing/2014/main" xmlns="" id="{E224C637-42C8-4C93-8649-77571AA37A9D}"/>
              </a:ext>
            </a:extLst>
          </p:cNvPr>
          <p:cNvPicPr>
            <a:picLocks noChangeAspect="1"/>
          </p:cNvPicPr>
          <p:nvPr/>
        </p:nvPicPr>
        <p:blipFill>
          <a:blip r:embed="rId3"/>
          <a:stretch>
            <a:fillRect/>
          </a:stretch>
        </p:blipFill>
        <p:spPr>
          <a:xfrm>
            <a:off x="5926610" y="1005531"/>
            <a:ext cx="2797261" cy="3750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Afbeelding 11" descr="Afbeelding met buiten, gras, weg, gebouw&#10;&#10;Beschrijving is gegenereerd met zeer hoge betrouwbaarheid">
            <a:extLst>
              <a:ext uri="{FF2B5EF4-FFF2-40B4-BE49-F238E27FC236}">
                <a16:creationId xmlns:a16="http://schemas.microsoft.com/office/drawing/2014/main" xmlns="" id="{CAACFB45-551C-40F2-8AA1-AEFD63DE3732}"/>
              </a:ext>
            </a:extLst>
          </p:cNvPr>
          <p:cNvPicPr>
            <a:picLocks noChangeAspect="1"/>
          </p:cNvPicPr>
          <p:nvPr/>
        </p:nvPicPr>
        <p:blipFill>
          <a:blip r:embed="rId4"/>
          <a:stretch>
            <a:fillRect/>
          </a:stretch>
        </p:blipFill>
        <p:spPr>
          <a:xfrm>
            <a:off x="165272" y="1002442"/>
            <a:ext cx="2820429" cy="2041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5395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ea typeface="+mj-lt"/>
                <a:cs typeface="+mj-lt"/>
              </a:rPr>
              <a:t>Verhoogde stoepranden  Steenbergsweg</a:t>
            </a:r>
          </a:p>
        </p:txBody>
      </p:sp>
      <p:sp>
        <p:nvSpPr>
          <p:cNvPr id="3" name="Tijdelijke aanduiding voor inhoud 2"/>
          <p:cNvSpPr>
            <a:spLocks noGrp="1"/>
          </p:cNvSpPr>
          <p:nvPr>
            <p:ph idx="1"/>
          </p:nvPr>
        </p:nvSpPr>
        <p:spPr>
          <a:xfrm>
            <a:off x="3536422" y="3389268"/>
            <a:ext cx="5229997" cy="1544928"/>
          </a:xfrm>
        </p:spPr>
        <p:txBody>
          <a:bodyPr vert="horz" lIns="91440" tIns="45720" rIns="91440" bIns="45720" rtlCol="0" anchor="t">
            <a:normAutofit fontScale="92500" lnSpcReduction="10000"/>
          </a:bodyPr>
          <a:lstStyle/>
          <a:p>
            <a:pPr algn="l"/>
            <a:r>
              <a:rPr lang="nl-NL" sz="3700"/>
              <a:t>     </a:t>
            </a:r>
            <a:endParaRPr lang="nl-NL"/>
          </a:p>
          <a:p>
            <a:pPr lvl="0" algn="l"/>
            <a:r>
              <a:rPr lang="nl-NL"/>
              <a:t>Dit om een betere watergeleiding en opvang te creëren.</a:t>
            </a:r>
            <a:br>
              <a:rPr lang="nl-NL"/>
            </a:br>
            <a:endParaRPr lang="nl-NL" sz="3700">
              <a:cs typeface="Arial"/>
            </a:endParaRPr>
          </a:p>
          <a:p>
            <a:pPr algn="l"/>
            <a:endParaRPr lang="nl-NL">
              <a:cs typeface="Arial"/>
            </a:endParaRPr>
          </a:p>
          <a:p>
            <a:pPr algn="l"/>
            <a:endParaRPr lang="nl-NL"/>
          </a:p>
        </p:txBody>
      </p:sp>
      <p:pic>
        <p:nvPicPr>
          <p:cNvPr id="5" name="Afbeelding 5" descr="Afbeelding met buiten, weg, trottoir, straat&#10;&#10;Beschrijving is gegenereerd met zeer hoge betrouwbaarheid">
            <a:extLst>
              <a:ext uri="{FF2B5EF4-FFF2-40B4-BE49-F238E27FC236}">
                <a16:creationId xmlns:a16="http://schemas.microsoft.com/office/drawing/2014/main" xmlns="" id="{FE7974A1-544E-497B-93A4-A67A25E386AC}"/>
              </a:ext>
            </a:extLst>
          </p:cNvPr>
          <p:cNvPicPr>
            <a:picLocks noChangeAspect="1"/>
          </p:cNvPicPr>
          <p:nvPr/>
        </p:nvPicPr>
        <p:blipFill>
          <a:blip r:embed="rId2"/>
          <a:stretch>
            <a:fillRect/>
          </a:stretch>
        </p:blipFill>
        <p:spPr>
          <a:xfrm>
            <a:off x="6019286" y="1133732"/>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7" descr="Afbeelding met buiten, gebouw, weg, straat&#10;&#10;Beschrijving is gegenereerd met zeer hoge betrouwbaarheid">
            <a:extLst>
              <a:ext uri="{FF2B5EF4-FFF2-40B4-BE49-F238E27FC236}">
                <a16:creationId xmlns:a16="http://schemas.microsoft.com/office/drawing/2014/main" xmlns="" id="{312A3287-5E86-4E02-86C9-80DF1E5BDC43}"/>
              </a:ext>
            </a:extLst>
          </p:cNvPr>
          <p:cNvPicPr>
            <a:picLocks noChangeAspect="1"/>
          </p:cNvPicPr>
          <p:nvPr/>
        </p:nvPicPr>
        <p:blipFill>
          <a:blip r:embed="rId3"/>
          <a:stretch>
            <a:fillRect/>
          </a:stretch>
        </p:blipFill>
        <p:spPr>
          <a:xfrm>
            <a:off x="3208123" y="1133733"/>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9" descr="Afbeelding met buiten, weg, gebouw, straat&#10;&#10;Beschrijving is gegenereerd met zeer hoge betrouwbaarheid">
            <a:extLst>
              <a:ext uri="{FF2B5EF4-FFF2-40B4-BE49-F238E27FC236}">
                <a16:creationId xmlns:a16="http://schemas.microsoft.com/office/drawing/2014/main" xmlns="" id="{6A2D57F4-03FF-49C3-A698-FE7DF9728725}"/>
              </a:ext>
            </a:extLst>
          </p:cNvPr>
          <p:cNvPicPr>
            <a:picLocks noChangeAspect="1"/>
          </p:cNvPicPr>
          <p:nvPr/>
        </p:nvPicPr>
        <p:blipFill>
          <a:blip r:embed="rId4"/>
          <a:stretch>
            <a:fillRect/>
          </a:stretch>
        </p:blipFill>
        <p:spPr>
          <a:xfrm>
            <a:off x="389238" y="1129099"/>
            <a:ext cx="27432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525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Programma</a:t>
            </a:r>
          </a:p>
        </p:txBody>
      </p:sp>
      <p:sp>
        <p:nvSpPr>
          <p:cNvPr id="3" name="Tijdelijke aanduiding voor inhoud 2"/>
          <p:cNvSpPr>
            <a:spLocks noGrp="1"/>
          </p:cNvSpPr>
          <p:nvPr>
            <p:ph idx="1"/>
          </p:nvPr>
        </p:nvSpPr>
        <p:spPr>
          <a:xfrm>
            <a:off x="2158062" y="1210934"/>
            <a:ext cx="6049972" cy="3588566"/>
          </a:xfrm>
        </p:spPr>
        <p:txBody>
          <a:bodyPr vert="horz" lIns="68580" tIns="34290" rIns="68580" bIns="34290" rtlCol="0" anchor="t">
            <a:normAutofit/>
          </a:bodyPr>
          <a:lstStyle/>
          <a:p>
            <a:pPr algn="l"/>
            <a:r>
              <a:rPr lang="nl-NL" i="1" u="sng" dirty="0"/>
              <a:t>Deel 1: Toelichting</a:t>
            </a:r>
            <a:r>
              <a:rPr lang="nl-NL" i="1" dirty="0"/>
              <a:t>                   </a:t>
            </a:r>
            <a:r>
              <a:rPr lang="nl-NL" i="1" dirty="0">
                <a:solidFill>
                  <a:schemeClr val="tx1"/>
                </a:solidFill>
              </a:rPr>
              <a:t>19.00 - 19.45 uur</a:t>
            </a:r>
          </a:p>
          <a:p>
            <a:pPr marL="342900" indent="-342900" algn="l">
              <a:buChar char="•"/>
            </a:pPr>
            <a:r>
              <a:rPr lang="nl-NL" dirty="0" smtClean="0"/>
              <a:t>Aanleiding</a:t>
            </a:r>
            <a:endParaRPr lang="nl-NL" dirty="0">
              <a:cs typeface="Calibri"/>
            </a:endParaRPr>
          </a:p>
          <a:p>
            <a:pPr marL="342900" indent="-342900" algn="l">
              <a:buFont typeface="Arial" panose="020B0604020202020204" pitchFamily="34" charset="0"/>
              <a:buChar char="•"/>
            </a:pPr>
            <a:r>
              <a:rPr lang="nl-NL" dirty="0"/>
              <a:t>Hydrologie</a:t>
            </a:r>
            <a:endParaRPr lang="nl-NL" dirty="0">
              <a:cs typeface="Calibri"/>
            </a:endParaRPr>
          </a:p>
          <a:p>
            <a:pPr marL="342900" indent="-342900" algn="l">
              <a:buFont typeface="Arial" panose="020B0604020202020204" pitchFamily="34" charset="0"/>
              <a:buChar char="•"/>
            </a:pPr>
            <a:r>
              <a:rPr lang="nl-NL" dirty="0"/>
              <a:t>Water in Balans: draaien aan 4 knoppen</a:t>
            </a:r>
            <a:endParaRPr lang="nl-NL" dirty="0">
              <a:cs typeface="Calibri"/>
            </a:endParaRPr>
          </a:p>
          <a:p>
            <a:pPr marL="342900" indent="-342900" algn="l">
              <a:buChar char="•"/>
            </a:pPr>
            <a:r>
              <a:rPr lang="nl-NL" dirty="0">
                <a:cs typeface="Arial"/>
              </a:rPr>
              <a:t>Wat is er reeds gedaan</a:t>
            </a:r>
          </a:p>
          <a:p>
            <a:pPr algn="l"/>
            <a:endParaRPr lang="nl-NL" sz="1400" dirty="0">
              <a:cs typeface="Calibri"/>
            </a:endParaRPr>
          </a:p>
          <a:p>
            <a:pPr algn="l"/>
            <a:r>
              <a:rPr lang="nl-NL" i="1" u="sng" dirty="0">
                <a:cs typeface="Calibri"/>
              </a:rPr>
              <a:t>Deel 2: Samen aan de slag</a:t>
            </a:r>
            <a:r>
              <a:rPr lang="nl-NL" dirty="0">
                <a:cs typeface="Calibri"/>
              </a:rPr>
              <a:t>        </a:t>
            </a:r>
            <a:r>
              <a:rPr lang="nl-NL" i="1" dirty="0">
                <a:solidFill>
                  <a:schemeClr val="tx1"/>
                </a:solidFill>
                <a:cs typeface="Calibri"/>
              </a:rPr>
              <a:t>20.00 - 20.45 uur</a:t>
            </a:r>
            <a:endParaRPr lang="nl-NL" i="1" dirty="0">
              <a:solidFill>
                <a:schemeClr val="tx1"/>
              </a:solidFill>
              <a:cs typeface="Arial"/>
            </a:endParaRPr>
          </a:p>
          <a:p>
            <a:pPr algn="l"/>
            <a:endParaRPr lang="nl-NL" sz="1400" dirty="0">
              <a:cs typeface="Calibri"/>
            </a:endParaRPr>
          </a:p>
          <a:p>
            <a:pPr algn="l"/>
            <a:r>
              <a:rPr lang="nl-NL" i="1" u="sng" dirty="0">
                <a:cs typeface="Calibri"/>
              </a:rPr>
              <a:t>Deel 3: Centrale afsluiting</a:t>
            </a:r>
            <a:r>
              <a:rPr lang="nl-NL" i="1" dirty="0">
                <a:cs typeface="Calibri"/>
              </a:rPr>
              <a:t>          </a:t>
            </a:r>
            <a:r>
              <a:rPr lang="nl-NL" i="1" dirty="0">
                <a:solidFill>
                  <a:schemeClr val="tx1"/>
                </a:solidFill>
                <a:cs typeface="Calibri"/>
              </a:rPr>
              <a:t>20.45 - 21.00 uur</a:t>
            </a:r>
          </a:p>
          <a:p>
            <a:pPr algn="l"/>
            <a:r>
              <a:rPr lang="nl-NL" dirty="0">
                <a:ea typeface="+mn-lt"/>
                <a:cs typeface="+mn-lt"/>
              </a:rPr>
              <a:t>Doorkijk vervolgproces</a:t>
            </a:r>
            <a:endParaRPr lang="nl-NL" dirty="0">
              <a:cs typeface="Calibri"/>
            </a:endParaRP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303259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Roostergoten ter hoogte van nr. 114 en 118</a:t>
            </a:r>
          </a:p>
        </p:txBody>
      </p:sp>
      <p:sp>
        <p:nvSpPr>
          <p:cNvPr id="3" name="Tijdelijke aanduiding voor inhoud 2"/>
          <p:cNvSpPr>
            <a:spLocks noGrp="1"/>
          </p:cNvSpPr>
          <p:nvPr>
            <p:ph idx="1"/>
          </p:nvPr>
        </p:nvSpPr>
        <p:spPr>
          <a:xfrm>
            <a:off x="408618" y="3366099"/>
            <a:ext cx="5654761" cy="1344131"/>
          </a:xfrm>
        </p:spPr>
        <p:txBody>
          <a:bodyPr vert="horz" lIns="91440" tIns="45720" rIns="91440" bIns="45720" rtlCol="0" anchor="t">
            <a:noAutofit/>
          </a:bodyPr>
          <a:lstStyle/>
          <a:p>
            <a:pPr lvl="0" algn="l"/>
            <a:r>
              <a:rPr lang="nl-NL" sz="1800"/>
              <a:t>Die verstoppen minder snel en kunnen meer water in een keer opvangen. </a:t>
            </a:r>
            <a:endParaRPr lang="nl-NL" sz="1800">
              <a:cs typeface="Arial"/>
            </a:endParaRPr>
          </a:p>
          <a:p>
            <a:pPr algn="l"/>
            <a:r>
              <a:rPr lang="nl-NL" sz="1800"/>
              <a:t>Deze roostergoten zijn rechtstreeks aangesloten op afvoerend riool richting sloot langs de autosnelweg.</a:t>
            </a:r>
            <a:r>
              <a:rPr lang="nl-NL" sz="1600"/>
              <a:t> </a:t>
            </a:r>
            <a:br>
              <a:rPr lang="nl-NL" sz="1600"/>
            </a:br>
            <a:endParaRPr lang="nl-NL" sz="1600">
              <a:cs typeface="Arial"/>
            </a:endParaRPr>
          </a:p>
          <a:p>
            <a:pPr lvl="0" algn="l"/>
            <a:endParaRPr lang="nl-NL" sz="1000">
              <a:cs typeface="Arial"/>
            </a:endParaRPr>
          </a:p>
        </p:txBody>
      </p:sp>
      <p:pic>
        <p:nvPicPr>
          <p:cNvPr id="5" name="Afbeelding 5" descr="Afbeelding met buiten, weg, gebouw, huis&#10;&#10;Beschrijving is gegenereerd met zeer hoge betrouwbaarheid">
            <a:extLst>
              <a:ext uri="{FF2B5EF4-FFF2-40B4-BE49-F238E27FC236}">
                <a16:creationId xmlns:a16="http://schemas.microsoft.com/office/drawing/2014/main" xmlns="" id="{0070AF5C-E3B2-470A-BE40-F471DE5275E0}"/>
              </a:ext>
            </a:extLst>
          </p:cNvPr>
          <p:cNvPicPr>
            <a:picLocks noChangeAspect="1"/>
          </p:cNvPicPr>
          <p:nvPr/>
        </p:nvPicPr>
        <p:blipFill>
          <a:blip r:embed="rId2"/>
          <a:stretch>
            <a:fillRect/>
          </a:stretch>
        </p:blipFill>
        <p:spPr>
          <a:xfrm>
            <a:off x="319730" y="1141455"/>
            <a:ext cx="2835875" cy="2049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7" descr="Afbeelding met buiten, weg, scène, straat&#10;&#10;Beschrijving is gegenereerd met zeer hoge betrouwbaarheid">
            <a:extLst>
              <a:ext uri="{FF2B5EF4-FFF2-40B4-BE49-F238E27FC236}">
                <a16:creationId xmlns:a16="http://schemas.microsoft.com/office/drawing/2014/main" xmlns="" id="{7BC3C18B-E991-406F-9F32-494872EF3CA7}"/>
              </a:ext>
            </a:extLst>
          </p:cNvPr>
          <p:cNvPicPr>
            <a:picLocks noChangeAspect="1"/>
          </p:cNvPicPr>
          <p:nvPr/>
        </p:nvPicPr>
        <p:blipFill>
          <a:blip r:embed="rId3"/>
          <a:stretch>
            <a:fillRect/>
          </a:stretch>
        </p:blipFill>
        <p:spPr>
          <a:xfrm>
            <a:off x="6119683" y="1144545"/>
            <a:ext cx="2650525"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9" descr="Afbeelding met buiten, weg, straat, gebouw&#10;&#10;Beschrijving is gegenereerd met zeer hoge betrouwbaarheid">
            <a:extLst>
              <a:ext uri="{FF2B5EF4-FFF2-40B4-BE49-F238E27FC236}">
                <a16:creationId xmlns:a16="http://schemas.microsoft.com/office/drawing/2014/main" xmlns="" id="{DA5C3847-6008-403D-947C-5AF5AA5AC205}"/>
              </a:ext>
            </a:extLst>
          </p:cNvPr>
          <p:cNvPicPr>
            <a:picLocks noChangeAspect="1"/>
          </p:cNvPicPr>
          <p:nvPr/>
        </p:nvPicPr>
        <p:blipFill>
          <a:blip r:embed="rId4"/>
          <a:stretch>
            <a:fillRect/>
          </a:stretch>
        </p:blipFill>
        <p:spPr>
          <a:xfrm>
            <a:off x="3231293" y="1141454"/>
            <a:ext cx="2820429" cy="2049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7837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Maximale waterberging op straat</a:t>
            </a:r>
          </a:p>
        </p:txBody>
      </p:sp>
      <p:sp>
        <p:nvSpPr>
          <p:cNvPr id="3" name="Tijdelijke aanduiding voor inhoud 2"/>
          <p:cNvSpPr>
            <a:spLocks noGrp="1"/>
          </p:cNvSpPr>
          <p:nvPr>
            <p:ph idx="1"/>
          </p:nvPr>
        </p:nvSpPr>
        <p:spPr>
          <a:xfrm>
            <a:off x="408619" y="3375135"/>
            <a:ext cx="7685902" cy="1426776"/>
          </a:xfrm>
        </p:spPr>
        <p:txBody>
          <a:bodyPr vert="horz" lIns="91440" tIns="45720" rIns="91440" bIns="45720" rtlCol="0" anchor="t">
            <a:normAutofit/>
          </a:bodyPr>
          <a:lstStyle/>
          <a:p>
            <a:r>
              <a:rPr lang="nl-NL"/>
              <a:t/>
            </a:r>
            <a:br>
              <a:rPr lang="nl-NL"/>
            </a:br>
            <a:r>
              <a:rPr lang="nl-NL"/>
              <a:t>In de oude situatie waren geen trottoirbanden aanwezig.</a:t>
            </a:r>
            <a:endParaRPr lang="nl-NL">
              <a:cs typeface="Arial"/>
            </a:endParaRPr>
          </a:p>
          <a:p>
            <a:pPr lvl="0"/>
            <a:r>
              <a:rPr lang="nl-NL"/>
              <a:t>Er is gekeken om op zoveel mogelijk plaatsen afschot van de woningen naar de rijweg te verkrijgen.</a:t>
            </a:r>
            <a:endParaRPr lang="nl-NL">
              <a:cs typeface="Arial"/>
            </a:endParaRPr>
          </a:p>
        </p:txBody>
      </p:sp>
      <p:pic>
        <p:nvPicPr>
          <p:cNvPr id="4" name="Afbeelding 4" descr="Afbeelding met buiten, gebouw, weg, straat&#10;&#10;Beschrijving is gegenereerd met zeer hoge betrouwbaarheid">
            <a:extLst>
              <a:ext uri="{FF2B5EF4-FFF2-40B4-BE49-F238E27FC236}">
                <a16:creationId xmlns:a16="http://schemas.microsoft.com/office/drawing/2014/main" xmlns="" id="{71273846-5922-4A3D-8238-D414F9778918}"/>
              </a:ext>
            </a:extLst>
          </p:cNvPr>
          <p:cNvPicPr>
            <a:picLocks noChangeAspect="1"/>
          </p:cNvPicPr>
          <p:nvPr/>
        </p:nvPicPr>
        <p:blipFill>
          <a:blip r:embed="rId2"/>
          <a:stretch>
            <a:fillRect/>
          </a:stretch>
        </p:blipFill>
        <p:spPr>
          <a:xfrm>
            <a:off x="5996116" y="1133732"/>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Afbeelding 6" descr="Afbeelding met buiten, weg, gebouw, huis&#10;&#10;Beschrijving is gegenereerd met zeer hoge betrouwbaarheid">
            <a:extLst>
              <a:ext uri="{FF2B5EF4-FFF2-40B4-BE49-F238E27FC236}">
                <a16:creationId xmlns:a16="http://schemas.microsoft.com/office/drawing/2014/main" xmlns="" id="{0D857598-F651-42B7-8BC4-3E9E81499D24}"/>
              </a:ext>
            </a:extLst>
          </p:cNvPr>
          <p:cNvPicPr>
            <a:picLocks noChangeAspect="1"/>
          </p:cNvPicPr>
          <p:nvPr/>
        </p:nvPicPr>
        <p:blipFill>
          <a:blip r:embed="rId3"/>
          <a:stretch>
            <a:fillRect/>
          </a:stretch>
        </p:blipFill>
        <p:spPr>
          <a:xfrm>
            <a:off x="3200400" y="1133732"/>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8" descr="Afbeelding met buiten, gebouw, straat, tafel&#10;&#10;Beschrijving is gegenereerd met zeer hoge betrouwbaarheid">
            <a:extLst>
              <a:ext uri="{FF2B5EF4-FFF2-40B4-BE49-F238E27FC236}">
                <a16:creationId xmlns:a16="http://schemas.microsoft.com/office/drawing/2014/main" xmlns="" id="{23D8DE19-27D0-4D79-A4F0-331DA71D3756}"/>
              </a:ext>
            </a:extLst>
          </p:cNvPr>
          <p:cNvPicPr>
            <a:picLocks noChangeAspect="1"/>
          </p:cNvPicPr>
          <p:nvPr/>
        </p:nvPicPr>
        <p:blipFill>
          <a:blip r:embed="rId4"/>
          <a:stretch>
            <a:fillRect/>
          </a:stretch>
        </p:blipFill>
        <p:spPr>
          <a:xfrm rot="10800000">
            <a:off x="404684" y="1133732"/>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7842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Aanpassingen wegprofiel</a:t>
            </a:r>
          </a:p>
        </p:txBody>
      </p:sp>
      <p:sp>
        <p:nvSpPr>
          <p:cNvPr id="3" name="Tijdelijke aanduiding voor inhoud 2"/>
          <p:cNvSpPr>
            <a:spLocks noGrp="1"/>
          </p:cNvSpPr>
          <p:nvPr>
            <p:ph idx="1"/>
          </p:nvPr>
        </p:nvSpPr>
        <p:spPr>
          <a:xfrm>
            <a:off x="3281564" y="3335208"/>
            <a:ext cx="5492578" cy="1465392"/>
          </a:xfrm>
        </p:spPr>
        <p:txBody>
          <a:bodyPr vert="horz" lIns="91440" tIns="45720" rIns="91440" bIns="45720" rtlCol="0" anchor="t">
            <a:normAutofit fontScale="77500" lnSpcReduction="20000"/>
          </a:bodyPr>
          <a:lstStyle/>
          <a:p>
            <a:pPr algn="l"/>
            <a:r>
              <a:rPr lang="nl-NL" u="sng"/>
              <a:t>Sturing van water vanuit de hoge gebieden Eyskensweg.</a:t>
            </a:r>
            <a:endParaRPr lang="nl-NL"/>
          </a:p>
          <a:p>
            <a:pPr algn="l"/>
            <a:r>
              <a:rPr lang="nl-NL"/>
              <a:t>Voorheen ging een deel van dit water richting Hegge en stroomde in de lager gelegen woningen. Middels een aanpassing in het wegprofiel ter plaatse voorkomen we dit nu nog meer en gaat de waterstroom rechtdoor richting de sloten langs de autosnelweg.</a:t>
            </a:r>
            <a:endParaRPr lang="nl-NL">
              <a:cs typeface="Arial"/>
            </a:endParaRPr>
          </a:p>
        </p:txBody>
      </p:sp>
      <p:pic>
        <p:nvPicPr>
          <p:cNvPr id="6" name="Afbeelding 6" descr="Afbeelding met buiten, spoor, gras, trein&#10;&#10;Beschrijving is gegenereerd met zeer hoge betrouwbaarheid">
            <a:extLst>
              <a:ext uri="{FF2B5EF4-FFF2-40B4-BE49-F238E27FC236}">
                <a16:creationId xmlns:a16="http://schemas.microsoft.com/office/drawing/2014/main" xmlns="" id="{44267AC6-D796-449C-BABE-208FF7F59AEA}"/>
              </a:ext>
            </a:extLst>
          </p:cNvPr>
          <p:cNvPicPr>
            <a:picLocks noChangeAspect="1"/>
          </p:cNvPicPr>
          <p:nvPr/>
        </p:nvPicPr>
        <p:blipFill>
          <a:blip r:embed="rId2"/>
          <a:stretch>
            <a:fillRect/>
          </a:stretch>
        </p:blipFill>
        <p:spPr>
          <a:xfrm>
            <a:off x="381516" y="1075040"/>
            <a:ext cx="2735476" cy="3634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8" descr="Afbeelding met gras, buiten, weg, straat&#10;&#10;Beschrijving is gegenereerd met zeer hoge betrouwbaarheid">
            <a:extLst>
              <a:ext uri="{FF2B5EF4-FFF2-40B4-BE49-F238E27FC236}">
                <a16:creationId xmlns:a16="http://schemas.microsoft.com/office/drawing/2014/main" xmlns="" id="{E5160720-CB3B-4853-BD3C-F3E9F948581C}"/>
              </a:ext>
            </a:extLst>
          </p:cNvPr>
          <p:cNvPicPr>
            <a:picLocks noChangeAspect="1"/>
          </p:cNvPicPr>
          <p:nvPr/>
        </p:nvPicPr>
        <p:blipFill>
          <a:blip r:embed="rId3"/>
          <a:stretch>
            <a:fillRect/>
          </a:stretch>
        </p:blipFill>
        <p:spPr>
          <a:xfrm>
            <a:off x="3200400" y="1071950"/>
            <a:ext cx="2743200" cy="2119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Afbeelding 10" descr="Afbeelding met gras, buiten, hek, veld&#10;&#10;Beschrijving is gegenereerd met zeer hoge betrouwbaarheid">
            <a:extLst>
              <a:ext uri="{FF2B5EF4-FFF2-40B4-BE49-F238E27FC236}">
                <a16:creationId xmlns:a16="http://schemas.microsoft.com/office/drawing/2014/main" xmlns="" id="{8F696033-A24D-46A0-9496-5A55928AD8C0}"/>
              </a:ext>
            </a:extLst>
          </p:cNvPr>
          <p:cNvPicPr>
            <a:picLocks noChangeAspect="1"/>
          </p:cNvPicPr>
          <p:nvPr/>
        </p:nvPicPr>
        <p:blipFill rotWithShape="1">
          <a:blip r:embed="rId4"/>
          <a:srcRect l="60740" r="6970" b="1183"/>
          <a:stretch/>
        </p:blipFill>
        <p:spPr>
          <a:xfrm>
            <a:off x="5988394" y="1073046"/>
            <a:ext cx="2788508" cy="2109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9050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Stukje historie WRO-WL</a:t>
            </a:r>
          </a:p>
        </p:txBody>
      </p:sp>
      <p:sp>
        <p:nvSpPr>
          <p:cNvPr id="3" name="Tijdelijke aanduiding voor inhoud 2"/>
          <p:cNvSpPr>
            <a:spLocks noGrp="1"/>
          </p:cNvSpPr>
          <p:nvPr>
            <p:ph idx="1"/>
          </p:nvPr>
        </p:nvSpPr>
        <p:spPr>
          <a:xfrm>
            <a:off x="1485900" y="1200150"/>
            <a:ext cx="6172200" cy="3396212"/>
          </a:xfrm>
        </p:spPr>
        <p:txBody>
          <a:bodyPr vert="horz" lIns="68580" tIns="34290" rIns="68580" bIns="34290" rtlCol="0" anchor="t">
            <a:normAutofit/>
          </a:bodyPr>
          <a:lstStyle/>
          <a:p>
            <a:r>
              <a:rPr lang="nl-NL" sz="2100">
                <a:ea typeface="+mn-lt"/>
                <a:cs typeface="+mn-lt"/>
              </a:rPr>
              <a:t>In Hegge is in het verleden meerdere keren sprake geweest van wateroverlast. </a:t>
            </a:r>
            <a:endParaRPr lang="en-US" sz="2100">
              <a:ea typeface="+mn-lt"/>
              <a:cs typeface="+mn-lt"/>
            </a:endParaRPr>
          </a:p>
          <a:p>
            <a:endParaRPr lang="nl-NL" sz="2100">
              <a:ea typeface="+mn-lt"/>
              <a:cs typeface="+mn-lt"/>
            </a:endParaRPr>
          </a:p>
          <a:p>
            <a:r>
              <a:rPr lang="nl-NL" sz="2100"/>
              <a:t>Afgelopen 20 jaar hebben diverse trajecten gespeeld:</a:t>
            </a:r>
            <a:endParaRPr lang="nl-NL" sz="2100">
              <a:cs typeface="Calibri"/>
            </a:endParaRPr>
          </a:p>
          <a:p>
            <a:pPr lvl="1"/>
            <a:r>
              <a:rPr lang="nl-NL">
                <a:ea typeface="+mn-lt"/>
                <a:cs typeface="+mn-lt"/>
              </a:rPr>
              <a:t>T</a:t>
            </a:r>
            <a:r>
              <a:rPr lang="nl-NL" sz="1400">
                <a:ea typeface="+mn-lt"/>
                <a:cs typeface="+mn-lt"/>
              </a:rPr>
              <a:t>ussen 2000 en 2015 liepen drie landinrichtingsprojecten, waarbinnen o.a. regenwaterbuffers werden aangelegd om wateroverlast vanuit het landelijk gebied te voorkomen. </a:t>
            </a:r>
          </a:p>
          <a:p>
            <a:pPr lvl="1"/>
            <a:r>
              <a:rPr lang="nl-NL" sz="1400">
                <a:cs typeface="Arial"/>
              </a:rPr>
              <a:t> </a:t>
            </a:r>
            <a:r>
              <a:rPr lang="nl-NL" sz="1400"/>
              <a:t>Grond voor buffer is </a:t>
            </a:r>
            <a:r>
              <a:rPr lang="nl-NL" sz="1400">
                <a:cs typeface="Arial"/>
              </a:rPr>
              <a:t>via </a:t>
            </a:r>
            <a:r>
              <a:rPr lang="nl-NL" sz="1400">
                <a:cs typeface="Calibri"/>
              </a:rPr>
              <a:t>Landinrichtingsproject Centraal Plateau beschikbaar gekomen.</a:t>
            </a:r>
          </a:p>
          <a:p>
            <a:pPr lvl="1"/>
            <a:r>
              <a:rPr lang="nl-NL" sz="1400">
                <a:ea typeface="+mn-lt"/>
                <a:cs typeface="+mn-lt"/>
              </a:rPr>
              <a:t>Buffer Hegge is onderdeel geworden van bufferprogramma WRO.</a:t>
            </a:r>
            <a:endParaRPr lang="nl-NL"/>
          </a:p>
          <a:p>
            <a:endParaRPr lang="nl-NL" sz="1500">
              <a:cs typeface="Calibri"/>
            </a:endParaRP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868139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Stukje historie WRO-WL</a:t>
            </a:r>
          </a:p>
        </p:txBody>
      </p:sp>
      <p:sp>
        <p:nvSpPr>
          <p:cNvPr id="3" name="Tijdelijke aanduiding voor inhoud 2"/>
          <p:cNvSpPr>
            <a:spLocks noGrp="1"/>
          </p:cNvSpPr>
          <p:nvPr>
            <p:ph idx="1"/>
          </p:nvPr>
        </p:nvSpPr>
        <p:spPr>
          <a:xfrm>
            <a:off x="1129769" y="1367162"/>
            <a:ext cx="7029450" cy="2948202"/>
          </a:xfrm>
        </p:spPr>
        <p:txBody>
          <a:bodyPr vert="horz" lIns="68580" tIns="34290" rIns="68580" bIns="34290" rtlCol="0" anchor="t">
            <a:normAutofit/>
          </a:bodyPr>
          <a:lstStyle/>
          <a:p>
            <a:r>
              <a:rPr lang="nl-NL" sz="2100"/>
              <a:t>Vanwege diverse procedures heeft aanleg van buffer Hegge vertraging opgelopen.</a:t>
            </a:r>
          </a:p>
          <a:p>
            <a:endParaRPr lang="nl-NL" sz="2100">
              <a:cs typeface="Calibri"/>
            </a:endParaRPr>
          </a:p>
          <a:p>
            <a:r>
              <a:rPr lang="nl-NL" sz="2100">
                <a:cs typeface="Calibri"/>
              </a:rPr>
              <a:t>Hedendaags is de bestemmingsplanwijziging voor aanleg buffer doorlopen.</a:t>
            </a:r>
            <a:endParaRPr lang="nl-NL"/>
          </a:p>
          <a:p>
            <a:endParaRPr lang="nl-NL" sz="2100"/>
          </a:p>
          <a:p>
            <a:r>
              <a:rPr lang="nl-NL" sz="2100"/>
              <a:t>In het voorjaar van 2018 werd Hegge, dit maal de westzijde, wederom getroffen door water/modderoverlast. </a:t>
            </a:r>
            <a:endParaRPr lang="nl-NL" sz="2100">
              <a:cs typeface="Arial"/>
            </a:endParaRPr>
          </a:p>
          <a:p>
            <a:endParaRPr lang="nl-NL" sz="2100"/>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978352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75" t="16338" r="46329" b="7181"/>
          <a:stretch/>
        </p:blipFill>
        <p:spPr bwMode="auto">
          <a:xfrm>
            <a:off x="1180561" y="1191195"/>
            <a:ext cx="6243334" cy="38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xmlns="" id="{3EC0BDD7-34BE-4A5B-A4DB-5BBC49DA5BE3}"/>
              </a:ext>
            </a:extLst>
          </p:cNvPr>
          <p:cNvSpPr txBox="1"/>
          <p:nvPr/>
        </p:nvSpPr>
        <p:spPr>
          <a:xfrm>
            <a:off x="5408399" y="1466351"/>
            <a:ext cx="357012"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75</a:t>
            </a:r>
            <a:endParaRPr lang="nl-NL" sz="1013" b="1">
              <a:cs typeface="Calibri"/>
            </a:endParaRPr>
          </a:p>
        </p:txBody>
      </p:sp>
      <p:sp>
        <p:nvSpPr>
          <p:cNvPr id="3" name="Tekstvak 2">
            <a:extLst>
              <a:ext uri="{FF2B5EF4-FFF2-40B4-BE49-F238E27FC236}">
                <a16:creationId xmlns:a16="http://schemas.microsoft.com/office/drawing/2014/main" xmlns="" id="{BE06EE1F-49B4-40CF-BC8B-0709F0E5AF3D}"/>
              </a:ext>
            </a:extLst>
          </p:cNvPr>
          <p:cNvSpPr txBox="1"/>
          <p:nvPr/>
        </p:nvSpPr>
        <p:spPr>
          <a:xfrm>
            <a:off x="2898291" y="1241710"/>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87</a:t>
            </a:r>
          </a:p>
        </p:txBody>
      </p:sp>
      <p:sp>
        <p:nvSpPr>
          <p:cNvPr id="6" name="Tekstvak 5">
            <a:extLst>
              <a:ext uri="{FF2B5EF4-FFF2-40B4-BE49-F238E27FC236}">
                <a16:creationId xmlns:a16="http://schemas.microsoft.com/office/drawing/2014/main" xmlns="" id="{E526969F-1020-44D9-B5F0-6AEF435222E1}"/>
              </a:ext>
            </a:extLst>
          </p:cNvPr>
          <p:cNvSpPr txBox="1"/>
          <p:nvPr/>
        </p:nvSpPr>
        <p:spPr>
          <a:xfrm>
            <a:off x="3855396" y="1194323"/>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83</a:t>
            </a:r>
          </a:p>
        </p:txBody>
      </p:sp>
      <p:sp>
        <p:nvSpPr>
          <p:cNvPr id="7" name="Tekstvak 6">
            <a:extLst>
              <a:ext uri="{FF2B5EF4-FFF2-40B4-BE49-F238E27FC236}">
                <a16:creationId xmlns:a16="http://schemas.microsoft.com/office/drawing/2014/main" xmlns="" id="{8580D4FC-96EE-431D-AFB8-E85C9FCB040A}"/>
              </a:ext>
            </a:extLst>
          </p:cNvPr>
          <p:cNvSpPr txBox="1"/>
          <p:nvPr/>
        </p:nvSpPr>
        <p:spPr>
          <a:xfrm rot="17340000">
            <a:off x="5404699" y="3181824"/>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cs typeface="Calibri"/>
              </a:rPr>
              <a:t>Steenbergsweg</a:t>
            </a:r>
          </a:p>
        </p:txBody>
      </p:sp>
      <p:sp>
        <p:nvSpPr>
          <p:cNvPr id="8" name="Tekstvak 7">
            <a:extLst>
              <a:ext uri="{FF2B5EF4-FFF2-40B4-BE49-F238E27FC236}">
                <a16:creationId xmlns:a16="http://schemas.microsoft.com/office/drawing/2014/main" xmlns="" id="{58ADAFB3-09DD-4117-887C-FB501DEA19DD}"/>
              </a:ext>
            </a:extLst>
          </p:cNvPr>
          <p:cNvSpPr txBox="1"/>
          <p:nvPr/>
        </p:nvSpPr>
        <p:spPr>
          <a:xfrm>
            <a:off x="4550256" y="1307517"/>
            <a:ext cx="1034345"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cs typeface="Calibri"/>
              </a:rPr>
              <a:t>79</a:t>
            </a:r>
          </a:p>
        </p:txBody>
      </p:sp>
      <p:pic>
        <p:nvPicPr>
          <p:cNvPr id="9" name="Afbeelding 8"/>
          <p:cNvPicPr>
            <a:picLocks noChangeAspect="1"/>
          </p:cNvPicPr>
          <p:nvPr/>
        </p:nvPicPr>
        <p:blipFill>
          <a:blip r:embed="rId3"/>
          <a:stretch>
            <a:fillRect/>
          </a:stretch>
        </p:blipFill>
        <p:spPr>
          <a:xfrm>
            <a:off x="217648" y="1074717"/>
            <a:ext cx="833817" cy="411925"/>
          </a:xfrm>
          <a:prstGeom prst="rect">
            <a:avLst/>
          </a:prstGeom>
        </p:spPr>
      </p:pic>
      <p:sp>
        <p:nvSpPr>
          <p:cNvPr id="10" name="Titel 2"/>
          <p:cNvSpPr>
            <a:spLocks noGrp="1"/>
          </p:cNvSpPr>
          <p:nvPr>
            <p:ph type="title"/>
          </p:nvPr>
        </p:nvSpPr>
        <p:spPr>
          <a:xfrm>
            <a:off x="1359877" y="182910"/>
            <a:ext cx="6110288" cy="808255"/>
          </a:xfrm>
        </p:spPr>
        <p:txBody>
          <a:bodyPr>
            <a:normAutofit/>
          </a:bodyPr>
          <a:lstStyle/>
          <a:p>
            <a:r>
              <a:rPr lang="nl-NL"/>
              <a:t>Ontwerp buffer Hegge (2014)</a:t>
            </a:r>
            <a:endParaRPr lang="nl-NL">
              <a:cs typeface="Calibri"/>
            </a:endParaRPr>
          </a:p>
        </p:txBody>
      </p:sp>
    </p:spTree>
    <p:extLst>
      <p:ext uri="{BB962C8B-B14F-4D97-AF65-F5344CB8AC3E}">
        <p14:creationId xmlns:p14="http://schemas.microsoft.com/office/powerpoint/2010/main" val="2061111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Samen aan de slag</a:t>
            </a:r>
          </a:p>
        </p:txBody>
      </p:sp>
      <p:sp>
        <p:nvSpPr>
          <p:cNvPr id="3" name="Tijdelijke aanduiding voor inhoud 2"/>
          <p:cNvSpPr>
            <a:spLocks noGrp="1"/>
          </p:cNvSpPr>
          <p:nvPr>
            <p:ph idx="1"/>
          </p:nvPr>
        </p:nvSpPr>
        <p:spPr/>
        <p:txBody>
          <a:bodyPr vert="horz" lIns="68580" tIns="34290" rIns="68580" bIns="34290" rtlCol="0" anchor="t">
            <a:normAutofit lnSpcReduction="10000"/>
          </a:bodyPr>
          <a:lstStyle/>
          <a:p>
            <a:r>
              <a:rPr lang="nl-NL"/>
              <a:t>Inzet op 4 knoppen model om tot maximaal rendement te komen.</a:t>
            </a:r>
          </a:p>
          <a:p>
            <a:endParaRPr lang="nl-NL"/>
          </a:p>
          <a:p>
            <a:r>
              <a:rPr lang="nl-NL"/>
              <a:t>Wateroverlast niet voorkomen, maar wel zoveel mogelijk verminderen.</a:t>
            </a:r>
            <a:endParaRPr lang="nl-NL">
              <a:cs typeface="Arial"/>
            </a:endParaRPr>
          </a:p>
          <a:p>
            <a:endParaRPr lang="nl-NL">
              <a:cs typeface="Arial"/>
            </a:endParaRPr>
          </a:p>
          <a:p>
            <a:r>
              <a:rPr lang="nl-NL"/>
              <a:t>Samen optrekken van essentieel belang voor resultaat.</a:t>
            </a:r>
          </a:p>
          <a:p>
            <a:endParaRPr lang="nl-NL">
              <a:cs typeface="Arial"/>
            </a:endParaRPr>
          </a:p>
          <a:p>
            <a:r>
              <a:rPr lang="nl-NL">
                <a:cs typeface="Arial"/>
              </a:rPr>
              <a:t>Uitnodiging tot meedenken</a:t>
            </a:r>
          </a:p>
          <a:p>
            <a:endParaRPr lang="nl-NL">
              <a:cs typeface="Arial"/>
            </a:endParaRP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726682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Opdelen in 4 werkgroepen </a:t>
            </a:r>
          </a:p>
        </p:txBody>
      </p:sp>
      <p:sp>
        <p:nvSpPr>
          <p:cNvPr id="3" name="Tijdelijke aanduiding voor inhoud 2"/>
          <p:cNvSpPr>
            <a:spLocks noGrp="1"/>
          </p:cNvSpPr>
          <p:nvPr>
            <p:ph idx="1"/>
          </p:nvPr>
        </p:nvSpPr>
        <p:spPr>
          <a:xfrm>
            <a:off x="1485900" y="1200150"/>
            <a:ext cx="6549605" cy="3734212"/>
          </a:xfrm>
        </p:spPr>
        <p:txBody>
          <a:bodyPr vert="horz" lIns="68580" tIns="34290" rIns="68580" bIns="34290" rtlCol="0" anchor="t">
            <a:normAutofit/>
          </a:bodyPr>
          <a:lstStyle/>
          <a:p>
            <a:pPr marL="385763" indent="-385763" algn="l">
              <a:buAutoNum type="arabicPeriod"/>
            </a:pPr>
            <a:r>
              <a:rPr lang="nl-NL">
                <a:cs typeface="Calibri"/>
              </a:rPr>
              <a:t>Hoe liep het water ten tijden van de overlast?</a:t>
            </a:r>
            <a:endParaRPr lang="nl-NL"/>
          </a:p>
          <a:p>
            <a:pPr marL="385763" indent="-385763" algn="l">
              <a:buAutoNum type="arabicPeriod"/>
            </a:pPr>
            <a:r>
              <a:rPr lang="nl-NL">
                <a:cs typeface="Calibri"/>
              </a:rPr>
              <a:t>Waar en wanneer heeft u overlast ervaren? </a:t>
            </a:r>
            <a:r>
              <a:rPr lang="nl-NL" sz="1875" i="1">
                <a:cs typeface="Calibri"/>
              </a:rPr>
              <a:t>(bv. huis, tuin in 2018)</a:t>
            </a:r>
          </a:p>
          <a:p>
            <a:pPr marL="385763" indent="-385763" algn="l">
              <a:buAutoNum type="arabicPeriod"/>
            </a:pPr>
            <a:r>
              <a:rPr lang="nl-NL">
                <a:cs typeface="Calibri"/>
              </a:rPr>
              <a:t>Welke bijzondere omstandigheden waren er ten tijde van de overlast? </a:t>
            </a:r>
            <a:r>
              <a:rPr lang="nl-NL" sz="1875" i="1">
                <a:cs typeface="Calibri"/>
              </a:rPr>
              <a:t>(bv. Wijze van ploegen, riolering vrij van bladeren)</a:t>
            </a:r>
          </a:p>
          <a:p>
            <a:pPr marL="385763" indent="-385763" algn="l">
              <a:buAutoNum type="arabicPeriod"/>
            </a:pPr>
            <a:r>
              <a:rPr lang="nl-NL">
                <a:cs typeface="Calibri"/>
              </a:rPr>
              <a:t>Wat ziet u als oplossingsmogelijkheden?</a:t>
            </a: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999415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427" y="941866"/>
            <a:ext cx="7647708" cy="3996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xmlns="" id="{9A012D86-747D-4145-9F09-1B6F1B546583}"/>
              </a:ext>
            </a:extLst>
          </p:cNvPr>
          <p:cNvSpPr txBox="1"/>
          <p:nvPr/>
        </p:nvSpPr>
        <p:spPr>
          <a:xfrm>
            <a:off x="3691858" y="971741"/>
            <a:ext cx="1205542" cy="3810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nl-NL" sz="1013" b="1"/>
              <a:t>Verdeelstation </a:t>
            </a:r>
            <a:r>
              <a:rPr lang="nl-NL" sz="1013" b="1" err="1"/>
              <a:t>Gasunie</a:t>
            </a:r>
            <a:endParaRPr lang="nl-NL" sz="1013" b="1" err="1">
              <a:cs typeface="Calibri"/>
            </a:endParaRPr>
          </a:p>
        </p:txBody>
      </p:sp>
      <p:sp>
        <p:nvSpPr>
          <p:cNvPr id="3" name="Tekstvak 2">
            <a:extLst>
              <a:ext uri="{FF2B5EF4-FFF2-40B4-BE49-F238E27FC236}">
                <a16:creationId xmlns:a16="http://schemas.microsoft.com/office/drawing/2014/main" xmlns="" id="{2DC967DC-87F4-47DC-8441-90F78719F2A5}"/>
              </a:ext>
            </a:extLst>
          </p:cNvPr>
          <p:cNvSpPr txBox="1"/>
          <p:nvPr/>
        </p:nvSpPr>
        <p:spPr>
          <a:xfrm>
            <a:off x="5712597" y="200969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Nagelbeek</a:t>
            </a:r>
            <a:endParaRPr lang="nl-NL" sz="1013"/>
          </a:p>
        </p:txBody>
      </p:sp>
      <p:sp>
        <p:nvSpPr>
          <p:cNvPr id="5" name="Tekstvak 4">
            <a:extLst>
              <a:ext uri="{FF2B5EF4-FFF2-40B4-BE49-F238E27FC236}">
                <a16:creationId xmlns:a16="http://schemas.microsoft.com/office/drawing/2014/main" xmlns="" id="{8FD347EF-C720-40AC-9B38-2C400BFF1BA2}"/>
              </a:ext>
            </a:extLst>
          </p:cNvPr>
          <p:cNvSpPr txBox="1"/>
          <p:nvPr/>
        </p:nvSpPr>
        <p:spPr>
          <a:xfrm>
            <a:off x="6127889" y="103442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A76</a:t>
            </a:r>
            <a:endParaRPr lang="nl-NL" sz="1013" b="1">
              <a:cs typeface="Calibri"/>
            </a:endParaRPr>
          </a:p>
        </p:txBody>
      </p:sp>
      <p:sp>
        <p:nvSpPr>
          <p:cNvPr id="7" name="Tekstvak 6">
            <a:extLst>
              <a:ext uri="{FF2B5EF4-FFF2-40B4-BE49-F238E27FC236}">
                <a16:creationId xmlns:a16="http://schemas.microsoft.com/office/drawing/2014/main" xmlns="" id="{C1341A56-0973-401C-9F81-25EA4BC0BA77}"/>
              </a:ext>
            </a:extLst>
          </p:cNvPr>
          <p:cNvSpPr txBox="1"/>
          <p:nvPr/>
        </p:nvSpPr>
        <p:spPr>
          <a:xfrm rot="1920000">
            <a:off x="2978877" y="4824661"/>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Karrestraat</a:t>
            </a:r>
            <a:endParaRPr lang="nl-NL" sz="1013"/>
          </a:p>
        </p:txBody>
      </p:sp>
      <p:sp>
        <p:nvSpPr>
          <p:cNvPr id="14" name="Tekstvak 13">
            <a:extLst>
              <a:ext uri="{FF2B5EF4-FFF2-40B4-BE49-F238E27FC236}">
                <a16:creationId xmlns:a16="http://schemas.microsoft.com/office/drawing/2014/main" xmlns="" id="{E3FD76A5-453B-43D4-ADF4-EB4D74DA8FFF}"/>
              </a:ext>
            </a:extLst>
          </p:cNvPr>
          <p:cNvSpPr txBox="1"/>
          <p:nvPr/>
        </p:nvSpPr>
        <p:spPr>
          <a:xfrm rot="19260000">
            <a:off x="4343153" y="2466957"/>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Lindenweg</a:t>
            </a:r>
            <a:endParaRPr lang="nl-NL" sz="1013"/>
          </a:p>
        </p:txBody>
      </p:sp>
      <p:sp>
        <p:nvSpPr>
          <p:cNvPr id="15" name="Tekstvak 14">
            <a:extLst>
              <a:ext uri="{FF2B5EF4-FFF2-40B4-BE49-F238E27FC236}">
                <a16:creationId xmlns:a16="http://schemas.microsoft.com/office/drawing/2014/main" xmlns="" id="{77E580EC-581F-488E-B9F1-2E4F78D443B9}"/>
              </a:ext>
            </a:extLst>
          </p:cNvPr>
          <p:cNvSpPr txBox="1"/>
          <p:nvPr/>
        </p:nvSpPr>
        <p:spPr>
          <a:xfrm rot="16680000">
            <a:off x="2855095" y="1604314"/>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nl-NL" sz="1013" b="1"/>
              <a:t>Eyskensweg</a:t>
            </a:r>
            <a:endParaRPr lang="nl-NL" sz="1013"/>
          </a:p>
        </p:txBody>
      </p:sp>
      <p:pic>
        <p:nvPicPr>
          <p:cNvPr id="10" name="Afbeelding 9"/>
          <p:cNvPicPr>
            <a:picLocks noChangeAspect="1"/>
          </p:cNvPicPr>
          <p:nvPr/>
        </p:nvPicPr>
        <p:blipFill>
          <a:blip r:embed="rId3"/>
          <a:stretch>
            <a:fillRect/>
          </a:stretch>
        </p:blipFill>
        <p:spPr>
          <a:xfrm>
            <a:off x="217648" y="1074717"/>
            <a:ext cx="833817" cy="411925"/>
          </a:xfrm>
          <a:prstGeom prst="rect">
            <a:avLst/>
          </a:prstGeom>
        </p:spPr>
      </p:pic>
      <p:sp>
        <p:nvSpPr>
          <p:cNvPr id="11" name="Titel 2"/>
          <p:cNvSpPr>
            <a:spLocks noGrp="1"/>
          </p:cNvSpPr>
          <p:nvPr>
            <p:ph type="title"/>
          </p:nvPr>
        </p:nvSpPr>
        <p:spPr>
          <a:xfrm>
            <a:off x="1155839" y="326333"/>
            <a:ext cx="7029450" cy="708096"/>
          </a:xfrm>
        </p:spPr>
        <p:txBody>
          <a:bodyPr>
            <a:normAutofit/>
          </a:bodyPr>
          <a:lstStyle/>
          <a:p>
            <a:r>
              <a:rPr lang="nl-NL"/>
              <a:t>Afstroomgebieden richting Hegge </a:t>
            </a:r>
            <a:endParaRPr lang="nl-NL">
              <a:cs typeface="Calibri"/>
            </a:endParaRPr>
          </a:p>
        </p:txBody>
      </p:sp>
    </p:spTree>
    <p:extLst>
      <p:ext uri="{BB962C8B-B14F-4D97-AF65-F5344CB8AC3E}">
        <p14:creationId xmlns:p14="http://schemas.microsoft.com/office/powerpoint/2010/main" val="3907551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A531FEB-C4C0-43D7-AE0F-623B8783F252}"/>
              </a:ext>
            </a:extLst>
          </p:cNvPr>
          <p:cNvSpPr>
            <a:spLocks noGrp="1"/>
          </p:cNvSpPr>
          <p:nvPr>
            <p:ph type="ctrTitle"/>
          </p:nvPr>
        </p:nvSpPr>
        <p:spPr/>
        <p:txBody>
          <a:bodyPr/>
          <a:lstStyle/>
          <a:p>
            <a:r>
              <a:rPr lang="nl-NL">
                <a:cs typeface="Calibri"/>
              </a:rPr>
              <a:t>Centrale afsluiting</a:t>
            </a:r>
            <a:endParaRPr lang="nl-NL"/>
          </a:p>
        </p:txBody>
      </p:sp>
      <p:pic>
        <p:nvPicPr>
          <p:cNvPr id="4" name="Afbeelding 3"/>
          <p:cNvPicPr>
            <a:picLocks noChangeAspect="1"/>
          </p:cNvPicPr>
          <p:nvPr/>
        </p:nvPicPr>
        <p:blipFill>
          <a:blip r:embed="rId2"/>
          <a:stretch>
            <a:fillRect/>
          </a:stretch>
        </p:blipFill>
        <p:spPr>
          <a:xfrm>
            <a:off x="3127103" y="3300544"/>
            <a:ext cx="2862132" cy="1413960"/>
          </a:xfrm>
          <a:prstGeom prst="rect">
            <a:avLst/>
          </a:prstGeom>
        </p:spPr>
      </p:pic>
    </p:spTree>
    <p:extLst>
      <p:ext uri="{BB962C8B-B14F-4D97-AF65-F5344CB8AC3E}">
        <p14:creationId xmlns:p14="http://schemas.microsoft.com/office/powerpoint/2010/main" val="719235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Aanleiding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765" y="1615654"/>
            <a:ext cx="4097284" cy="3218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12" t="21363" r="35024" b="3093"/>
          <a:stretch/>
        </p:blipFill>
        <p:spPr bwMode="auto">
          <a:xfrm>
            <a:off x="217170" y="1592301"/>
            <a:ext cx="4367699" cy="3263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a:picLocks noChangeAspect="1"/>
          </p:cNvPicPr>
          <p:nvPr/>
        </p:nvPicPr>
        <p:blipFill>
          <a:blip r:embed="rId4"/>
          <a:stretch>
            <a:fillRect/>
          </a:stretch>
        </p:blipFill>
        <p:spPr>
          <a:xfrm>
            <a:off x="217648" y="1074717"/>
            <a:ext cx="833817" cy="411925"/>
          </a:xfrm>
          <a:prstGeom prst="rect">
            <a:avLst/>
          </a:prstGeom>
        </p:spPr>
      </p:pic>
    </p:spTree>
    <p:extLst>
      <p:ext uri="{BB962C8B-B14F-4D97-AF65-F5344CB8AC3E}">
        <p14:creationId xmlns:p14="http://schemas.microsoft.com/office/powerpoint/2010/main" val="1149508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FF1D9C3-98A9-48E6-8505-2F4B94F87C26}"/>
              </a:ext>
            </a:extLst>
          </p:cNvPr>
          <p:cNvSpPr>
            <a:spLocks noGrp="1"/>
          </p:cNvSpPr>
          <p:nvPr>
            <p:ph type="title"/>
          </p:nvPr>
        </p:nvSpPr>
        <p:spPr/>
        <p:txBody>
          <a:bodyPr/>
          <a:lstStyle/>
          <a:p>
            <a:r>
              <a:rPr lang="nl-NL">
                <a:cs typeface="Arial"/>
              </a:rPr>
              <a:t>Aanmelden voor werkgroep</a:t>
            </a:r>
            <a:endParaRPr lang="nl-NL" err="1"/>
          </a:p>
        </p:txBody>
      </p:sp>
      <p:sp>
        <p:nvSpPr>
          <p:cNvPr id="3" name="Tijdelijke aanduiding voor inhoud 2">
            <a:extLst>
              <a:ext uri="{FF2B5EF4-FFF2-40B4-BE49-F238E27FC236}">
                <a16:creationId xmlns:a16="http://schemas.microsoft.com/office/drawing/2014/main" xmlns="" id="{B8F0BE6F-7CBE-4E43-8900-3BA07ABDEE2B}"/>
              </a:ext>
            </a:extLst>
          </p:cNvPr>
          <p:cNvSpPr>
            <a:spLocks noGrp="1"/>
          </p:cNvSpPr>
          <p:nvPr>
            <p:ph idx="1"/>
          </p:nvPr>
        </p:nvSpPr>
        <p:spPr/>
        <p:txBody>
          <a:bodyPr vert="horz" lIns="91440" tIns="45720" rIns="91440" bIns="45720" rtlCol="0" anchor="t">
            <a:normAutofit/>
          </a:bodyPr>
          <a:lstStyle/>
          <a:p>
            <a:r>
              <a:rPr lang="nl-NL">
                <a:cs typeface="Arial"/>
              </a:rPr>
              <a:t>Inschrijflijst op de tafel</a:t>
            </a:r>
            <a:endParaRPr lang="nl-NL"/>
          </a:p>
        </p:txBody>
      </p:sp>
    </p:spTree>
    <p:extLst>
      <p:ext uri="{BB962C8B-B14F-4D97-AF65-F5344CB8AC3E}">
        <p14:creationId xmlns:p14="http://schemas.microsoft.com/office/powerpoint/2010/main" val="1620631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Doorkijk vervolgproces</a:t>
            </a:r>
            <a:endParaRPr lang="nl-NL">
              <a:cs typeface="Calibri"/>
            </a:endParaRPr>
          </a:p>
        </p:txBody>
      </p:sp>
      <p:sp>
        <p:nvSpPr>
          <p:cNvPr id="3" name="Tijdelijke aanduiding voor inhoud 2"/>
          <p:cNvSpPr>
            <a:spLocks noGrp="1"/>
          </p:cNvSpPr>
          <p:nvPr>
            <p:ph idx="1"/>
          </p:nvPr>
        </p:nvSpPr>
        <p:spPr/>
        <p:txBody>
          <a:bodyPr vert="horz" lIns="68580" tIns="34290" rIns="68580" bIns="34290" rtlCol="0" anchor="t">
            <a:normAutofit/>
          </a:bodyPr>
          <a:lstStyle/>
          <a:p>
            <a:r>
              <a:rPr lang="nl-NL">
                <a:cs typeface="Calibri"/>
              </a:rPr>
              <a:t>Meedenken en op de hoogte blijven over het vervolg of actief deelnemen?</a:t>
            </a:r>
          </a:p>
          <a:p>
            <a:r>
              <a:rPr lang="nl-NL">
                <a:solidFill>
                  <a:srgbClr val="0070C0"/>
                </a:solidFill>
                <a:ea typeface="+mn-lt"/>
                <a:cs typeface="+mn-lt"/>
                <a:hlinkClick r:id="rId2"/>
              </a:rPr>
              <a:t>https://metelkaar.waterschaplimburg.nl/projecten/hegge/default.aspx</a:t>
            </a:r>
            <a:endParaRPr lang="nl-NL">
              <a:solidFill>
                <a:srgbClr val="0070C0"/>
              </a:solidFill>
              <a:ea typeface="+mn-lt"/>
              <a:cs typeface="+mn-lt"/>
            </a:endParaRPr>
          </a:p>
          <a:p>
            <a:endParaRPr lang="nl-NL">
              <a:solidFill>
                <a:srgbClr val="0070C0"/>
              </a:solidFill>
              <a:cs typeface="Calibri"/>
            </a:endParaRPr>
          </a:p>
        </p:txBody>
      </p:sp>
    </p:spTree>
    <p:extLst>
      <p:ext uri="{BB962C8B-B14F-4D97-AF65-F5344CB8AC3E}">
        <p14:creationId xmlns:p14="http://schemas.microsoft.com/office/powerpoint/2010/main" val="895391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Oproep van bewoners</a:t>
            </a:r>
          </a:p>
        </p:txBody>
      </p:sp>
      <p:sp>
        <p:nvSpPr>
          <p:cNvPr id="3" name="Tijdelijke aanduiding voor inhoud 2"/>
          <p:cNvSpPr>
            <a:spLocks noGrp="1"/>
          </p:cNvSpPr>
          <p:nvPr>
            <p:ph idx="1"/>
          </p:nvPr>
        </p:nvSpPr>
        <p:spPr>
          <a:xfrm>
            <a:off x="1072794" y="1435357"/>
            <a:ext cx="7029450" cy="2523439"/>
          </a:xfrm>
        </p:spPr>
        <p:txBody>
          <a:bodyPr vert="horz" lIns="68580" tIns="34290" rIns="68580" bIns="34290" rtlCol="0" anchor="t">
            <a:normAutofit/>
          </a:bodyPr>
          <a:lstStyle/>
          <a:p>
            <a:r>
              <a:rPr lang="nl-NL"/>
              <a:t>Diverse gesprekken, mails en brieven vanuit bewoners</a:t>
            </a:r>
          </a:p>
          <a:p>
            <a:endParaRPr lang="nl-NL">
              <a:cs typeface="Arial"/>
            </a:endParaRPr>
          </a:p>
          <a:p>
            <a:endParaRPr lang="nl-NL">
              <a:cs typeface="Calibri"/>
            </a:endParaRP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
        <p:nvSpPr>
          <p:cNvPr id="6" name="Tijdelijke aanduiding voor inhoud 2">
            <a:extLst>
              <a:ext uri="{FF2B5EF4-FFF2-40B4-BE49-F238E27FC236}">
                <a16:creationId xmlns:a16="http://schemas.microsoft.com/office/drawing/2014/main" xmlns="" id="{DB2DB967-BCC3-4BE8-BC26-2CB940721F48}"/>
              </a:ext>
            </a:extLst>
          </p:cNvPr>
          <p:cNvSpPr txBox="1">
            <a:spLocks/>
          </p:cNvSpPr>
          <p:nvPr/>
        </p:nvSpPr>
        <p:spPr>
          <a:xfrm>
            <a:off x="1217471" y="1858061"/>
            <a:ext cx="7029450" cy="2523439"/>
          </a:xfrm>
          <a:prstGeom prst="rect">
            <a:avLst/>
          </a:prstGeom>
        </p:spPr>
        <p:txBody>
          <a:bodyPr vert="horz" lIns="68580" tIns="34290" rIns="68580" bIns="34290" rtlCol="0" anchor="t">
            <a:normAutofit/>
          </a:bodyPr>
          <a:lstStyle>
            <a:lvl1pPr marL="0" indent="0" algn="ctr" defTabSz="685800" rtl="0" eaLnBrk="1" latinLnBrk="0" hangingPunct="1">
              <a:lnSpc>
                <a:spcPct val="90000"/>
              </a:lnSpc>
              <a:spcBef>
                <a:spcPts val="750"/>
              </a:spcBef>
              <a:buFont typeface="Arial" panose="020B0604020202020204" pitchFamily="34" charset="0"/>
              <a:buNone/>
              <a:defRPr sz="2000" kern="1200">
                <a:solidFill>
                  <a:srgbClr val="00949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rgbClr val="009490"/>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500" kern="1200">
                <a:solidFill>
                  <a:srgbClr val="009490"/>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500" kern="1200">
                <a:solidFill>
                  <a:srgbClr val="009490"/>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500" kern="1200">
                <a:solidFill>
                  <a:srgbClr val="00949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l-NL">
              <a:cs typeface="Arial"/>
            </a:endParaRPr>
          </a:p>
          <a:p>
            <a:endParaRPr lang="nl-NL">
              <a:cs typeface="Arial"/>
            </a:endParaRPr>
          </a:p>
          <a:p>
            <a:r>
              <a:rPr lang="nl-NL">
                <a:cs typeface="Arial"/>
              </a:rPr>
              <a:t>Wanneer gebeurt er iets?</a:t>
            </a:r>
          </a:p>
          <a:p>
            <a:r>
              <a:rPr lang="nl-NL">
                <a:cs typeface="Arial"/>
              </a:rPr>
              <a:t>Hoe kunnen we elkaar helpen?</a:t>
            </a:r>
          </a:p>
        </p:txBody>
      </p:sp>
    </p:spTree>
    <p:extLst>
      <p:ext uri="{BB962C8B-B14F-4D97-AF65-F5344CB8AC3E}">
        <p14:creationId xmlns:p14="http://schemas.microsoft.com/office/powerpoint/2010/main" val="2929334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Mei 2018, wat is er gebeurd?</a:t>
            </a:r>
          </a:p>
        </p:txBody>
      </p:sp>
      <p:sp>
        <p:nvSpPr>
          <p:cNvPr id="3" name="Tijdelijke aanduiding voor inhoud 2"/>
          <p:cNvSpPr>
            <a:spLocks noGrp="1"/>
          </p:cNvSpPr>
          <p:nvPr>
            <p:ph idx="1"/>
          </p:nvPr>
        </p:nvSpPr>
        <p:spPr/>
        <p:txBody>
          <a:bodyPr vert="horz" lIns="68580" tIns="34290" rIns="68580" bIns="34290" rtlCol="0" anchor="t">
            <a:normAutofit/>
          </a:bodyPr>
          <a:lstStyle/>
          <a:p>
            <a:r>
              <a:rPr lang="nl-NL"/>
              <a:t>Heftige regenbui</a:t>
            </a:r>
            <a:endParaRPr lang="nl-NL">
              <a:cs typeface="Arial"/>
            </a:endParaRPr>
          </a:p>
          <a:p>
            <a:pPr lvl="1"/>
            <a:r>
              <a:rPr lang="nl-NL"/>
              <a:t>Op 22 mei 2018</a:t>
            </a:r>
            <a:endParaRPr lang="nl-NL">
              <a:cs typeface="Arial"/>
            </a:endParaRPr>
          </a:p>
          <a:p>
            <a:pPr lvl="1"/>
            <a:endParaRPr lang="nl-NL">
              <a:cs typeface="Arial"/>
            </a:endParaRPr>
          </a:p>
          <a:p>
            <a:r>
              <a:rPr lang="nl-NL"/>
              <a:t>Plaatselijk grote hoeveelheden water en modder vanuit de hellingen naar beneden gekomen.</a:t>
            </a:r>
            <a:endParaRPr lang="nl-NL">
              <a:cs typeface="Calibri"/>
            </a:endParaRPr>
          </a:p>
          <a:p>
            <a:endParaRPr lang="nl-NL">
              <a:cs typeface="Arial"/>
            </a:endParaRPr>
          </a:p>
          <a:p>
            <a:r>
              <a:rPr lang="nl-NL"/>
              <a:t>Wateroverlast en modderoverlast in Hegge.</a:t>
            </a:r>
            <a:endParaRPr lang="nl-NL">
              <a:cs typeface="Calibri"/>
            </a:endParaRPr>
          </a:p>
        </p:txBody>
      </p:sp>
      <p:pic>
        <p:nvPicPr>
          <p:cNvPr id="4" name="Afbeelding 3"/>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2001542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029793" y="1492565"/>
            <a:ext cx="7029450" cy="2948202"/>
          </a:xfrm>
        </p:spPr>
        <p:txBody>
          <a:bodyPr vert="horz" lIns="68580" tIns="34290" rIns="68580" bIns="34290" rtlCol="0" anchor="t">
            <a:normAutofit/>
          </a:bodyPr>
          <a:lstStyle/>
          <a:p>
            <a:r>
              <a:rPr lang="nl-NL"/>
              <a:t>Gebruikte gegevens:</a:t>
            </a:r>
          </a:p>
          <a:p>
            <a:pPr lvl="1"/>
            <a:r>
              <a:rPr lang="nl-NL"/>
              <a:t>Regenradardata</a:t>
            </a:r>
          </a:p>
          <a:p>
            <a:pPr lvl="1"/>
            <a:r>
              <a:rPr lang="nl-NL"/>
              <a:t>Opgetreden overlast</a:t>
            </a:r>
            <a:endParaRPr lang="nl-NL">
              <a:cs typeface="Calibri"/>
            </a:endParaRPr>
          </a:p>
          <a:p>
            <a:pPr lvl="1"/>
            <a:r>
              <a:rPr lang="nl-NL"/>
              <a:t>Expert </a:t>
            </a:r>
            <a:r>
              <a:rPr lang="nl-NL" err="1"/>
              <a:t>judgement</a:t>
            </a:r>
            <a:r>
              <a:rPr lang="nl-NL"/>
              <a:t> en ervaringen</a:t>
            </a:r>
            <a:endParaRPr lang="nl-NL">
              <a:cs typeface="Calibri"/>
            </a:endParaRPr>
          </a:p>
          <a:p>
            <a:pPr lvl="1"/>
            <a:endParaRPr lang="nl-NL">
              <a:cs typeface="Calibri"/>
            </a:endParaRPr>
          </a:p>
          <a:p>
            <a:r>
              <a:rPr lang="nl-NL"/>
              <a:t>Stroombanen en stroomgebieden in beeld gebracht:</a:t>
            </a:r>
            <a:endParaRPr lang="nl-NL">
              <a:cs typeface="Calibri"/>
            </a:endParaRPr>
          </a:p>
          <a:p>
            <a:pPr lvl="1"/>
            <a:r>
              <a:rPr lang="nl-NL"/>
              <a:t>luchtfoto’s direct na de regenbuien</a:t>
            </a:r>
          </a:p>
        </p:txBody>
      </p:sp>
      <p:sp>
        <p:nvSpPr>
          <p:cNvPr id="3" name="Titel 2"/>
          <p:cNvSpPr>
            <a:spLocks noGrp="1"/>
          </p:cNvSpPr>
          <p:nvPr>
            <p:ph type="title"/>
          </p:nvPr>
        </p:nvSpPr>
        <p:spPr/>
        <p:txBody>
          <a:bodyPr/>
          <a:lstStyle/>
          <a:p>
            <a:r>
              <a:rPr lang="nl-NL"/>
              <a:t>Hydrologie</a:t>
            </a:r>
          </a:p>
        </p:txBody>
      </p:sp>
      <p:sp>
        <p:nvSpPr>
          <p:cNvPr id="4" name="Tijdelijke aanduiding voor dianummer 3"/>
          <p:cNvSpPr>
            <a:spLocks noGrp="1"/>
          </p:cNvSpPr>
          <p:nvPr>
            <p:ph type="sldNum" sz="quarter" idx="4294967295"/>
          </p:nvPr>
        </p:nvSpPr>
        <p:spPr/>
        <p:txBody>
          <a:bodyPr/>
          <a:lstStyle/>
          <a:p>
            <a:fld id="{29801795-F0B0-8C4B-BBC0-EAE379847CA2}" type="slidenum">
              <a:rPr lang="nl-NL" smtClean="0"/>
              <a:pPr/>
              <a:t>7</a:t>
            </a:fld>
            <a:endParaRPr lang="nl-NL"/>
          </a:p>
        </p:txBody>
      </p:sp>
      <p:pic>
        <p:nvPicPr>
          <p:cNvPr id="5" name="Afbeelding 4"/>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3661882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216033" y="1377945"/>
            <a:ext cx="7029450" cy="2948202"/>
          </a:xfrm>
        </p:spPr>
        <p:txBody>
          <a:bodyPr vert="horz" lIns="68580" tIns="34290" rIns="68580" bIns="34290" rtlCol="0" anchor="t">
            <a:normAutofit/>
          </a:bodyPr>
          <a:lstStyle/>
          <a:p>
            <a:r>
              <a:rPr lang="nl-NL"/>
              <a:t>Plaatselijk is er in (zeer) korte tijd tussen de 22 en 35 mm gevallen (gedetecteerd door de regenradar).</a:t>
            </a:r>
          </a:p>
          <a:p>
            <a:endParaRPr lang="nl-NL" sz="1500"/>
          </a:p>
          <a:p>
            <a:r>
              <a:rPr lang="nl-NL"/>
              <a:t>Radarbeelden laten (grove) onderschatting zien bij heftige, plaatselijke onweersbuien.</a:t>
            </a:r>
            <a:endParaRPr lang="nl-NL">
              <a:cs typeface="Calibri"/>
            </a:endParaRPr>
          </a:p>
          <a:p>
            <a:endParaRPr lang="nl-NL" sz="1500"/>
          </a:p>
          <a:p>
            <a:r>
              <a:rPr lang="nl-NL"/>
              <a:t>Buien (zoals gedetecteerd) hadden een herhalingstijd van meer dan eens in de 10 jaar.</a:t>
            </a:r>
          </a:p>
          <a:p>
            <a:endParaRPr lang="nl-NL"/>
          </a:p>
        </p:txBody>
      </p:sp>
      <p:sp>
        <p:nvSpPr>
          <p:cNvPr id="3" name="Titel 2"/>
          <p:cNvSpPr>
            <a:spLocks noGrp="1"/>
          </p:cNvSpPr>
          <p:nvPr>
            <p:ph type="title"/>
          </p:nvPr>
        </p:nvSpPr>
        <p:spPr/>
        <p:txBody>
          <a:bodyPr>
            <a:normAutofit/>
          </a:bodyPr>
          <a:lstStyle/>
          <a:p>
            <a:r>
              <a:rPr lang="nl-NL"/>
              <a:t>Analyse van de regenbuien</a:t>
            </a:r>
          </a:p>
        </p:txBody>
      </p:sp>
      <p:sp>
        <p:nvSpPr>
          <p:cNvPr id="4" name="Tijdelijke aanduiding voor dianummer 3"/>
          <p:cNvSpPr>
            <a:spLocks noGrp="1"/>
          </p:cNvSpPr>
          <p:nvPr>
            <p:ph type="sldNum" sz="quarter" idx="4294967295"/>
          </p:nvPr>
        </p:nvSpPr>
        <p:spPr/>
        <p:txBody>
          <a:bodyPr/>
          <a:lstStyle/>
          <a:p>
            <a:fld id="{29801795-F0B0-8C4B-BBC0-EAE379847CA2}" type="slidenum">
              <a:rPr lang="nl-NL" smtClean="0"/>
              <a:pPr/>
              <a:t>8</a:t>
            </a:fld>
            <a:endParaRPr lang="nl-NL"/>
          </a:p>
        </p:txBody>
      </p:sp>
      <p:pic>
        <p:nvPicPr>
          <p:cNvPr id="5" name="Afbeelding 4"/>
          <p:cNvPicPr>
            <a:picLocks noChangeAspect="1"/>
          </p:cNvPicPr>
          <p:nvPr/>
        </p:nvPicPr>
        <p:blipFill>
          <a:blip r:embed="rId2"/>
          <a:stretch>
            <a:fillRect/>
          </a:stretch>
        </p:blipFill>
        <p:spPr>
          <a:xfrm>
            <a:off x="217648" y="1074717"/>
            <a:ext cx="833817" cy="411925"/>
          </a:xfrm>
          <a:prstGeom prst="rect">
            <a:avLst/>
          </a:prstGeom>
        </p:spPr>
      </p:pic>
    </p:spTree>
    <p:extLst>
      <p:ext uri="{BB962C8B-B14F-4D97-AF65-F5344CB8AC3E}">
        <p14:creationId xmlns:p14="http://schemas.microsoft.com/office/powerpoint/2010/main" val="274499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7752A13-3FBC-48F7-A6F0-5F10C845BD89}"/>
              </a:ext>
            </a:extLst>
          </p:cNvPr>
          <p:cNvSpPr>
            <a:spLocks noGrp="1"/>
          </p:cNvSpPr>
          <p:nvPr>
            <p:ph type="title"/>
          </p:nvPr>
        </p:nvSpPr>
        <p:spPr/>
        <p:txBody>
          <a:bodyPr/>
          <a:lstStyle/>
          <a:p>
            <a:r>
              <a:rPr lang="nl-NL">
                <a:cs typeface="Calibri"/>
              </a:rPr>
              <a:t>Regenradar 22 mei 2018</a:t>
            </a:r>
            <a:endParaRPr lang="nl-NL"/>
          </a:p>
        </p:txBody>
      </p:sp>
      <p:sp>
        <p:nvSpPr>
          <p:cNvPr id="3" name="Tijdelijke aanduiding voor inhoud 2">
            <a:extLst>
              <a:ext uri="{FF2B5EF4-FFF2-40B4-BE49-F238E27FC236}">
                <a16:creationId xmlns:a16="http://schemas.microsoft.com/office/drawing/2014/main" xmlns="" id="{5F746561-1098-4F00-800B-68A320F2E673}"/>
              </a:ext>
            </a:extLst>
          </p:cNvPr>
          <p:cNvSpPr>
            <a:spLocks noGrp="1"/>
          </p:cNvSpPr>
          <p:nvPr>
            <p:ph idx="1"/>
          </p:nvPr>
        </p:nvSpPr>
        <p:spPr>
          <a:xfrm>
            <a:off x="982569" y="2030293"/>
            <a:ext cx="7029450" cy="2948202"/>
          </a:xfrm>
        </p:spPr>
        <p:txBody>
          <a:bodyPr vert="horz" lIns="68580" tIns="34290" rIns="68580" bIns="34290" rtlCol="0" anchor="t">
            <a:normAutofit/>
          </a:bodyPr>
          <a:lstStyle/>
          <a:p>
            <a:r>
              <a:rPr lang="nl-NL" dirty="0">
                <a:cs typeface="Calibri"/>
                <a:hlinkClick r:id="rId2" action="ppaction://hlinkfile"/>
              </a:rPr>
              <a:t>Filmpje regenradar</a:t>
            </a:r>
            <a:endParaRPr lang="nl-NL" dirty="0">
              <a:cs typeface="Calibri"/>
            </a:endParaRPr>
          </a:p>
          <a:p>
            <a:endParaRPr lang="nl-NL" dirty="0">
              <a:cs typeface="Calibri"/>
            </a:endParaRPr>
          </a:p>
          <a:p>
            <a:endParaRPr lang="nl-NL" dirty="0">
              <a:cs typeface="Calibri"/>
            </a:endParaRPr>
          </a:p>
        </p:txBody>
      </p:sp>
      <p:pic>
        <p:nvPicPr>
          <p:cNvPr id="4" name="Afbeelding 3"/>
          <p:cNvPicPr>
            <a:picLocks noChangeAspect="1"/>
          </p:cNvPicPr>
          <p:nvPr/>
        </p:nvPicPr>
        <p:blipFill>
          <a:blip r:embed="rId3"/>
          <a:stretch>
            <a:fillRect/>
          </a:stretch>
        </p:blipFill>
        <p:spPr>
          <a:xfrm>
            <a:off x="217648" y="1074717"/>
            <a:ext cx="833817" cy="411925"/>
          </a:xfrm>
          <a:prstGeom prst="rect">
            <a:avLst/>
          </a:prstGeom>
        </p:spPr>
      </p:pic>
    </p:spTree>
    <p:extLst>
      <p:ext uri="{BB962C8B-B14F-4D97-AF65-F5344CB8AC3E}">
        <p14:creationId xmlns:p14="http://schemas.microsoft.com/office/powerpoint/2010/main" val="3468896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Aangepast 5">
      <a:dk1>
        <a:sysClr val="windowText" lastClr="000000"/>
      </a:dk1>
      <a:lt1>
        <a:sysClr val="window" lastClr="FFFFFF"/>
      </a:lt1>
      <a:dk2>
        <a:srgbClr val="44546A"/>
      </a:dk2>
      <a:lt2>
        <a:srgbClr val="E7E6E6"/>
      </a:lt2>
      <a:accent1>
        <a:srgbClr val="00949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Arial"/>
        <a:ea typeface=""/>
        <a:cs typeface=""/>
      </a:majorFont>
      <a:minorFont>
        <a:latin typeface="Arial"/>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sjabloon Beekdaelen.potx" id="{F25FEA9A-D9CD-44D8-AB6E-EE2D8ECDB0FE}" vid="{C56E8C66-EB83-471C-8219-035A1145DD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Presentatiesjabloon Beekdaelen sec</Template>
  <TotalTime>1</TotalTime>
  <Words>1107</Words>
  <Application>Microsoft Office PowerPoint</Application>
  <PresentationFormat>Diavoorstelling (16:9)</PresentationFormat>
  <Paragraphs>239</Paragraphs>
  <Slides>41</Slides>
  <Notes>5</Notes>
  <HiddenSlides>1</HiddenSlides>
  <MMClips>0</MMClips>
  <ScaleCrop>false</ScaleCrop>
  <HeadingPairs>
    <vt:vector size="4" baseType="variant">
      <vt:variant>
        <vt:lpstr>Thema</vt:lpstr>
      </vt:variant>
      <vt:variant>
        <vt:i4>1</vt:i4>
      </vt:variant>
      <vt:variant>
        <vt:lpstr>Diatitels</vt:lpstr>
      </vt:variant>
      <vt:variant>
        <vt:i4>41</vt:i4>
      </vt:variant>
    </vt:vector>
  </HeadingPairs>
  <TitlesOfParts>
    <vt:vector size="42" baseType="lpstr">
      <vt:lpstr>Kantoorthema</vt:lpstr>
      <vt:lpstr>   Bewonersavond Hegge aanpak wateroverlast</vt:lpstr>
      <vt:lpstr>Welkom </vt:lpstr>
      <vt:lpstr>Programma</vt:lpstr>
      <vt:lpstr>Aanleiding</vt:lpstr>
      <vt:lpstr>Oproep van bewoners</vt:lpstr>
      <vt:lpstr>Mei 2018, wat is er gebeurd?</vt:lpstr>
      <vt:lpstr>Hydrologie</vt:lpstr>
      <vt:lpstr>Analyse van de regenbuien</vt:lpstr>
      <vt:lpstr>Regenradar 22 mei 2018</vt:lpstr>
      <vt:lpstr>PowerPoint-presentatie</vt:lpstr>
      <vt:lpstr>Neerslag gegevens wateroverlast 22 mei 2018 (westzijde Hegge) </vt:lpstr>
      <vt:lpstr>Neerslag gegevens wateroverlast 22 mei 2018 (oostzijde Hegge) </vt:lpstr>
      <vt:lpstr>Afstroomgebieden richting Hegge </vt:lpstr>
      <vt:lpstr>Landschappelijke ontwikkelingen omgeving                                                                       Hegge</vt:lpstr>
      <vt:lpstr>Topografische tijdreis 1868 (omgeving Hegge) </vt:lpstr>
      <vt:lpstr>Topografische tijdreis 1918 (omgeving Hegge) </vt:lpstr>
      <vt:lpstr>Topografische tijdreis 1930 (omgeving Hegge) </vt:lpstr>
      <vt:lpstr>Topografische tijdreis 1968 (omgeving Hegge) </vt:lpstr>
      <vt:lpstr>Topografische tijdreis 2018 (omgeving Hegge) </vt:lpstr>
      <vt:lpstr>Programma 'Water in Balans'</vt:lpstr>
      <vt:lpstr>Water in Balans Draaien aan vier knoppen</vt:lpstr>
      <vt:lpstr>Knop 1:  Landelijke knop Maatregelenkaart</vt:lpstr>
      <vt:lpstr>Knop 2:  Stedelijke maatregelen</vt:lpstr>
      <vt:lpstr>Knop 3: Watersysteem maatregelen</vt:lpstr>
      <vt:lpstr>Waar liggen de verantwoordelijkheden formeel gezien?</vt:lpstr>
      <vt:lpstr>Knop 4: Schade beperken  eigen woning </vt:lpstr>
      <vt:lpstr>Welke maatregelen zijn reeds genomen?</vt:lpstr>
      <vt:lpstr>Noodoverloop heggervoetpad</vt:lpstr>
      <vt:lpstr>Verhoogde stoepranden  Steenbergsweg</vt:lpstr>
      <vt:lpstr>Roostergoten ter hoogte van nr. 114 en 118</vt:lpstr>
      <vt:lpstr>Maximale waterberging op straat</vt:lpstr>
      <vt:lpstr>Aanpassingen wegprofiel</vt:lpstr>
      <vt:lpstr>Stukje historie WRO-WL</vt:lpstr>
      <vt:lpstr>Stukje historie WRO-WL</vt:lpstr>
      <vt:lpstr>Ontwerp buffer Hegge (2014)</vt:lpstr>
      <vt:lpstr>Samen aan de slag</vt:lpstr>
      <vt:lpstr>Opdelen in 4 werkgroepen </vt:lpstr>
      <vt:lpstr>Afstroomgebieden richting Hegge </vt:lpstr>
      <vt:lpstr>Centrale afsluiting</vt:lpstr>
      <vt:lpstr>Aanmelden voor werkgroep</vt:lpstr>
      <vt:lpstr>Doorkijk vervolgproces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Heuvels, Paul (Schinnen)</dc:creator>
  <cp:lastModifiedBy>Ingeborg Smit</cp:lastModifiedBy>
  <cp:revision>31</cp:revision>
  <dcterms:created xsi:type="dcterms:W3CDTF">2019-12-30T09:35:14Z</dcterms:created>
  <dcterms:modified xsi:type="dcterms:W3CDTF">2020-01-09T09:27:12Z</dcterms:modified>
</cp:coreProperties>
</file>