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6"/>
  </p:sldMasterIdLst>
  <p:notesMasterIdLst>
    <p:notesMasterId r:id="rId22"/>
  </p:notesMasterIdLst>
  <p:sldIdLst>
    <p:sldId id="256" r:id="rId7"/>
    <p:sldId id="276" r:id="rId8"/>
    <p:sldId id="287" r:id="rId9"/>
    <p:sldId id="299" r:id="rId10"/>
    <p:sldId id="286" r:id="rId11"/>
    <p:sldId id="302" r:id="rId12"/>
    <p:sldId id="304" r:id="rId13"/>
    <p:sldId id="295" r:id="rId14"/>
    <p:sldId id="303" r:id="rId15"/>
    <p:sldId id="298" r:id="rId16"/>
    <p:sldId id="307" r:id="rId17"/>
    <p:sldId id="311" r:id="rId18"/>
    <p:sldId id="310" r:id="rId19"/>
    <p:sldId id="312" r:id="rId20"/>
    <p:sldId id="315" r:id="rId21"/>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ene Meertens" initials="CM" lastIdx="1" clrIdx="0">
    <p:extLst>
      <p:ext uri="{19B8F6BF-5375-455C-9EA6-DF929625EA0E}">
        <p15:presenceInfo xmlns:p15="http://schemas.microsoft.com/office/powerpoint/2012/main" userId="S::c.meertens@WaterschapLimburg.nl::9cafba5c-78dc-4e75-9493-9a834024bb7b" providerId="AD"/>
      </p:ext>
    </p:extLst>
  </p:cmAuthor>
  <p:cmAuthor id="2" name="Meike Hekers" initials="MH" lastIdx="1" clrIdx="1">
    <p:extLst>
      <p:ext uri="{19B8F6BF-5375-455C-9EA6-DF929625EA0E}">
        <p15:presenceInfo xmlns:p15="http://schemas.microsoft.com/office/powerpoint/2012/main" userId="S::m.hekers@WaterschapLimburg.nl::40aaf46d-a94e-4ede-a636-f06f54f18589" providerId="AD"/>
      </p:ext>
    </p:extLst>
  </p:cmAuthor>
  <p:cmAuthor id="3" name="Maurice de Wit" initials="MdW" lastIdx="13" clrIdx="2">
    <p:extLst>
      <p:ext uri="{19B8F6BF-5375-455C-9EA6-DF929625EA0E}">
        <p15:presenceInfo xmlns:p15="http://schemas.microsoft.com/office/powerpoint/2012/main" userId="S::m.dewit@WaterschapLimburg.nl::8cfce23c-dcdf-4bc0-9369-f59db4658513" providerId="AD"/>
      </p:ext>
    </p:extLst>
  </p:cmAuthor>
  <p:cmAuthor id="4" name="Loes Balk" initials="LB" lastIdx="7" clrIdx="3">
    <p:extLst>
      <p:ext uri="{19B8F6BF-5375-455C-9EA6-DF929625EA0E}">
        <p15:presenceInfo xmlns:p15="http://schemas.microsoft.com/office/powerpoint/2012/main" userId="S::l.balk@WaterschapLimburg.nl::383065f2-1b68-4692-bf1f-fed8a98a39ac" providerId="AD"/>
      </p:ext>
    </p:extLst>
  </p:cmAuthor>
  <p:cmAuthor id="5" name="Eva Eigenhuijsen" initials="EE" lastIdx="17" clrIdx="4">
    <p:extLst>
      <p:ext uri="{19B8F6BF-5375-455C-9EA6-DF929625EA0E}">
        <p15:presenceInfo xmlns:p15="http://schemas.microsoft.com/office/powerpoint/2012/main" userId="S::e.eigenhuijsen@WaterschapLimburg.nl::22cd4402-0a6b-4dcf-961c-2b8140e88f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AA"/>
    <a:srgbClr val="00A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65" autoAdjust="0"/>
  </p:normalViewPr>
  <p:slideViewPr>
    <p:cSldViewPr snapToGrid="0">
      <p:cViewPr varScale="1">
        <p:scale>
          <a:sx n="95" d="100"/>
          <a:sy n="95" d="100"/>
        </p:scale>
        <p:origin x="5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2-06-03T10:13:01.986" idx="15">
    <p:pos x="10" y="10"/>
    <p:text>Deze kaart met normering moet vóór de kaarten waarop T25 en T100 staat.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2-06-03T10:03:22.550" idx="9">
    <p:pos x="10" y="10"/>
    <p:text>Toelichting hierbij: als het regent, waar stroomt al het water naar toe. Hier hebben we de stroombanen kaart voor dit gebied, waarop je kan zien waar het water allemaal vandaan komt. Op de RODE PUNT zitten we nu, en aan de stroombanen herkent u de Rimburgerweg die noordwestelijk overgaat in de Groenstraat.</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2-06-02T16:53:49.655" idx="5">
    <p:pos x="10" y="10"/>
    <p:text>@Meike, kun jij deze aanvullen met de juiste gegevens?</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2-06-02T16:53:49.655" idx="7">
    <p:pos x="10" y="10"/>
    <p:text>@Meike, kun jij deze aanvullen met de juiste gegevens?</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0D117-B30A-41B1-8ABC-D793950257E8}" type="datetimeFigureOut">
              <a:rPr lang="nl-NL" smtClean="0"/>
              <a:t>16-6-2022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8853-DD9E-44C6-A06D-5338A7C05AEA}" type="slidenum">
              <a:rPr lang="nl-NL" smtClean="0"/>
              <a:t>‹nr.›</a:t>
            </a:fld>
            <a:endParaRPr lang="nl-NL"/>
          </a:p>
        </p:txBody>
      </p:sp>
    </p:spTree>
    <p:extLst>
      <p:ext uri="{BB962C8B-B14F-4D97-AF65-F5344CB8AC3E}">
        <p14:creationId xmlns:p14="http://schemas.microsoft.com/office/powerpoint/2010/main" val="97102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Eventuele uitleg: </a:t>
            </a:r>
          </a:p>
          <a:p>
            <a:r>
              <a:rPr lang="nl-NL" dirty="0"/>
              <a:t>In mei 2018 hadden we te maken met tal van hoosbuien met grote wateroverlast. Ook in 2016, 2014, 2012 en 2010 zorgden enorme hoosbuien en hagel voor honderden miljoenen euro’s schade aan gewassen en gebouwen. </a:t>
            </a:r>
            <a:br>
              <a:rPr lang="nl-NL" dirty="0"/>
            </a:br>
            <a:endParaRPr lang="nl-NL" dirty="0"/>
          </a:p>
          <a:p>
            <a:r>
              <a:rPr lang="nl-NL" dirty="0"/>
              <a:t>Maar in de zomer van 2018 was het juist heel erg droog. Droogte gaat regelmatig gepaard met hittestress, een ander gevolg van klimaatverandering.</a:t>
            </a:r>
          </a:p>
          <a:p>
            <a:r>
              <a:rPr lang="nl-NL" dirty="0"/>
              <a:t>Een ding is duidelijk: Het veranderend klimaat komt sneller dan we dachten. Extreme hoeveelheden neerslag, ernstige droogte en hitte bedreigen onze steden, landbouwgronden en natuurgebieden. Het is tijd voor actie!</a:t>
            </a:r>
          </a:p>
          <a:p>
            <a:endParaRPr lang="nl-NL" dirty="0"/>
          </a:p>
          <a:p>
            <a:r>
              <a:rPr lang="nl-NL" dirty="0"/>
              <a:t>Samen met gemeente, betrokken instanties en inwoners zijn we aan de slag in gebiedsprojecten. In deze gebieden gaan we gezamenlijk intensief aan de slag met het voorkomen van wateroverlast door het gehele gebied als uitgangspunt te nemen. We inventariseren de belangrijkste knelpunten en we gaan samen aan de slag met nieuwe manieren van werken. Denk hierbij aan het samen met gemeenten aanpassen van de ruimtelijke inrichting in steden en dorpen.</a:t>
            </a:r>
            <a:br>
              <a:rPr lang="nl-NL" dirty="0"/>
            </a:br>
            <a:br>
              <a:rPr lang="nl-NL" dirty="0"/>
            </a:br>
            <a:r>
              <a:rPr lang="nl-NL" sz="1200" b="0" i="0" kern="1200" dirty="0">
                <a:solidFill>
                  <a:schemeClr val="tx1"/>
                </a:solidFill>
                <a:effectLst/>
                <a:latin typeface="+mn-lt"/>
                <a:ea typeface="+mn-ea"/>
                <a:cs typeface="+mn-cs"/>
              </a:rPr>
              <a:t>Win-Win. Daar waar mogelijk sluiten we bij andere initiatieven in onze omgeving aan om de overlast door wateroverlast te verminderen. Dat kunnen initiatieven van andere overheden zijn, maar ook van particuliere partijen. </a:t>
            </a:r>
          </a:p>
          <a:p>
            <a:endParaRPr lang="nl-NL" dirty="0"/>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2</a:t>
            </a:fld>
            <a:endParaRPr lang="nl-NL"/>
          </a:p>
        </p:txBody>
      </p:sp>
    </p:spTree>
    <p:extLst>
      <p:ext uri="{BB962C8B-B14F-4D97-AF65-F5344CB8AC3E}">
        <p14:creationId xmlns:p14="http://schemas.microsoft.com/office/powerpoint/2010/main" val="107814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Resultaten van Stresstest (ruwe resultaten)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Neerslagbui die statische gezien eens in 100 jaar voorkomt of anders gezegd ieder jaar heb je 0,01 kans dat de bui valt.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komt best veel water tot afstroming vanuit het stedelijk gebied tot afstroming over de Groenstraat richting de </a:t>
            </a:r>
            <a:r>
              <a:rPr lang="nl-NL" dirty="0" err="1"/>
              <a:t>Rimburgerweg</a:t>
            </a:r>
            <a:r>
              <a:rPr lang="nl-NL" dirty="0"/>
              <a:t> en het </a:t>
            </a:r>
            <a:r>
              <a:rPr lang="nl-NL" dirty="0" err="1"/>
              <a:t>stedelijkstelsel</a:t>
            </a:r>
            <a:r>
              <a:rPr lang="nl-NL" dirty="0"/>
              <a:t> van Landgraaf. Doordat bij een T=25 bui </a:t>
            </a:r>
            <a:r>
              <a:rPr lang="nl-NL" sz="1200" dirty="0">
                <a:effectLst/>
                <a:latin typeface="Gentium Basic"/>
                <a:ea typeface="Times New Roman" panose="02020603050405020304" pitchFamily="18" charset="0"/>
                <a:cs typeface="Times New Roman" panose="02020603050405020304" pitchFamily="18" charset="0"/>
              </a:rPr>
              <a:t>de neerslaghoeveelheid vele malen hoger zijn dan maatgevend bui waarop  een rioolstelsel wordt ontworpen  (ontwerpbui 08, T = 2 jaar). Het water wat niet in de kolken verwijdert zal oppervalk opstromen vanuit het stedelijke gebied via de Groenstraat naar de </a:t>
            </a:r>
            <a:r>
              <a:rPr lang="nl-NL" sz="1200" dirty="0" err="1">
                <a:effectLst/>
                <a:latin typeface="Gentium Basic"/>
                <a:ea typeface="Times New Roman" panose="02020603050405020304" pitchFamily="18" charset="0"/>
                <a:cs typeface="Times New Roman" panose="02020603050405020304" pitchFamily="18" charset="0"/>
              </a:rPr>
              <a:t>Rimburgerweg</a:t>
            </a:r>
            <a:r>
              <a:rPr lang="nl-NL" sz="1200" dirty="0">
                <a:effectLst/>
                <a:latin typeface="Gentium Basic"/>
                <a:ea typeface="Times New Roman" panose="02020603050405020304" pitchFamily="18" charset="0"/>
                <a:cs typeface="Times New Roman" panose="02020603050405020304" pitchFamily="18" charset="0"/>
              </a:rPr>
              <a:t>. Aan de afbeelding zie je dat de laagste delen zich vullen met water. Daarnaast zien dat er behoorlijke waterstromen uit het landelijkgebied afstromen naar de </a:t>
            </a:r>
            <a:r>
              <a:rPr lang="nl-NL" sz="1200" dirty="0" err="1">
                <a:effectLst/>
                <a:latin typeface="Gentium Basic"/>
                <a:ea typeface="Times New Roman" panose="02020603050405020304" pitchFamily="18" charset="0"/>
                <a:cs typeface="Times New Roman" panose="02020603050405020304" pitchFamily="18" charset="0"/>
              </a:rPr>
              <a:t>Rimburgerweg</a:t>
            </a:r>
            <a:r>
              <a:rPr lang="nl-NL" sz="1200" dirty="0">
                <a:effectLst/>
                <a:latin typeface="Gentium Basic"/>
                <a:ea typeface="Times New Roman" panose="02020603050405020304" pitchFamily="18" charset="0"/>
                <a:cs typeface="Times New Roman" panose="02020603050405020304" pitchFamily="18" charset="0"/>
              </a:rPr>
              <a:t>. Deze grootste stroombanen</a:t>
            </a:r>
            <a:endParaRPr lang="nl-NL" dirty="0"/>
          </a:p>
          <a:p>
            <a:endParaRPr lang="nl-NL" dirty="0"/>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12</a:t>
            </a:fld>
            <a:endParaRPr lang="nl-NL"/>
          </a:p>
        </p:txBody>
      </p:sp>
    </p:spTree>
    <p:extLst>
      <p:ext uri="{BB962C8B-B14F-4D97-AF65-F5344CB8AC3E}">
        <p14:creationId xmlns:p14="http://schemas.microsoft.com/office/powerpoint/2010/main" val="42984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13</a:t>
            </a:fld>
            <a:endParaRPr lang="nl-NL"/>
          </a:p>
        </p:txBody>
      </p:sp>
    </p:spTree>
    <p:extLst>
      <p:ext uri="{BB962C8B-B14F-4D97-AF65-F5344CB8AC3E}">
        <p14:creationId xmlns:p14="http://schemas.microsoft.com/office/powerpoint/2010/main" val="374397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14</a:t>
            </a:fld>
            <a:endParaRPr lang="nl-NL"/>
          </a:p>
        </p:txBody>
      </p:sp>
    </p:spTree>
    <p:extLst>
      <p:ext uri="{BB962C8B-B14F-4D97-AF65-F5344CB8AC3E}">
        <p14:creationId xmlns:p14="http://schemas.microsoft.com/office/powerpoint/2010/main" val="40427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15</a:t>
            </a:fld>
            <a:endParaRPr lang="nl-NL"/>
          </a:p>
        </p:txBody>
      </p:sp>
    </p:spTree>
    <p:extLst>
      <p:ext uri="{BB962C8B-B14F-4D97-AF65-F5344CB8AC3E}">
        <p14:creationId xmlns:p14="http://schemas.microsoft.com/office/powerpoint/2010/main" val="55335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ighlight>
                  <a:srgbClr val="FFFF00"/>
                </a:highlight>
              </a:rPr>
              <a:t>Marlie: kort de knoppen. 1 en 2 zijn bronmaatregelen. 5 en 6 na hoogwatercrisis 2021.</a:t>
            </a:r>
          </a:p>
          <a:p>
            <a:r>
              <a:rPr lang="nl-NL" dirty="0">
                <a:highlight>
                  <a:srgbClr val="FFFF00"/>
                </a:highlight>
              </a:rPr>
              <a:t>In deze workshop: aanpak </a:t>
            </a:r>
            <a:r>
              <a:rPr lang="nl-NL" dirty="0" err="1">
                <a:highlight>
                  <a:srgbClr val="FFFF00"/>
                </a:highlight>
              </a:rPr>
              <a:t>klimaatrobuust</a:t>
            </a:r>
            <a:r>
              <a:rPr lang="nl-NL" dirty="0">
                <a:highlight>
                  <a:srgbClr val="FFFF00"/>
                </a:highlight>
              </a:rPr>
              <a:t>; tegen wateroverlast maar ook </a:t>
            </a:r>
            <a:r>
              <a:rPr lang="nl-NL" b="1" dirty="0">
                <a:highlight>
                  <a:srgbClr val="FFFF00"/>
                </a:highlight>
              </a:rPr>
              <a:t>droogte en voor biodiversiteit</a:t>
            </a:r>
            <a:r>
              <a:rPr lang="nl-NL" dirty="0">
                <a:highlight>
                  <a:srgbClr val="FFFF00"/>
                </a:highlight>
              </a:rPr>
              <a:t>.</a:t>
            </a:r>
          </a:p>
          <a:p>
            <a:endParaRPr lang="nl-NL" dirty="0"/>
          </a:p>
          <a:p>
            <a:r>
              <a:rPr lang="nl-NL" dirty="0"/>
              <a:t>Eventuele uitleg: </a:t>
            </a:r>
            <a:r>
              <a:rPr lang="nl-NL" sz="1200" b="0" i="0" kern="1200" dirty="0">
                <a:solidFill>
                  <a:schemeClr val="tx1"/>
                </a:solidFill>
                <a:effectLst/>
                <a:latin typeface="+mn-lt"/>
                <a:ea typeface="+mn-ea"/>
                <a:cs typeface="+mn-cs"/>
              </a:rPr>
              <a:t>Waterschap Limburg geeft dus met het programma Water in Balans voorrang aan het aanpakken van wateroverlast door het veranderend klimaat. Maar dit kunnen we niet alleen. De maatregelen bedenken we, realiseren we en beheren we samen met de omgeving. Samen staan we aan de lat om Limburg klaar te stomen voor het nieuwe klimaat.</a:t>
            </a:r>
          </a:p>
          <a:p>
            <a:r>
              <a:rPr lang="nl-NL" sz="1200" b="0" i="0" kern="1200" dirty="0">
                <a:solidFill>
                  <a:schemeClr val="tx1"/>
                </a:solidFill>
                <a:effectLst/>
                <a:latin typeface="+mn-lt"/>
                <a:ea typeface="+mn-ea"/>
                <a:cs typeface="+mn-cs"/>
              </a:rPr>
              <a:t>Om dit te bereiken, draaien wij met onze partners aan vier spreekwoordelijke knoppen:</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Knop 1 Landelijk/buitengebied</a:t>
            </a:r>
          </a:p>
          <a:p>
            <a:r>
              <a:rPr lang="nl-NL" sz="1200" b="0" i="0" kern="1200" dirty="0">
                <a:solidFill>
                  <a:schemeClr val="tx1"/>
                </a:solidFill>
                <a:effectLst/>
                <a:latin typeface="+mn-lt"/>
                <a:ea typeface="+mn-ea"/>
                <a:cs typeface="+mn-cs"/>
              </a:rPr>
              <a:t>Knop 2 Stedelijk/bebouwd gebied</a:t>
            </a:r>
          </a:p>
          <a:p>
            <a:r>
              <a:rPr lang="nl-NL" sz="1200" b="0" i="0" kern="1200" dirty="0">
                <a:solidFill>
                  <a:schemeClr val="tx1"/>
                </a:solidFill>
                <a:effectLst/>
                <a:latin typeface="+mn-lt"/>
                <a:ea typeface="+mn-ea"/>
                <a:cs typeface="+mn-cs"/>
              </a:rPr>
              <a:t>Knop 3 Watersysteem/beken en beekdalen</a:t>
            </a:r>
          </a:p>
          <a:p>
            <a:r>
              <a:rPr lang="nl-NL" sz="1200" b="0" i="0" kern="1200" dirty="0">
                <a:solidFill>
                  <a:schemeClr val="tx1"/>
                </a:solidFill>
                <a:effectLst/>
                <a:latin typeface="+mn-lt"/>
                <a:ea typeface="+mn-ea"/>
                <a:cs typeface="+mn-cs"/>
              </a:rPr>
              <a:t>Knop 4 Schade beperken aan je eigen woning</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Knop 5 Ruimtelijke ordening </a:t>
            </a:r>
          </a:p>
          <a:p>
            <a:r>
              <a:rPr lang="nl-NL" sz="1200" b="0" i="0" kern="1200" dirty="0">
                <a:solidFill>
                  <a:schemeClr val="tx1"/>
                </a:solidFill>
                <a:effectLst/>
                <a:latin typeface="+mn-lt"/>
                <a:ea typeface="+mn-ea"/>
                <a:cs typeface="+mn-cs"/>
              </a:rPr>
              <a:t>Knop 6 Internationale samenwerking </a:t>
            </a:r>
          </a:p>
          <a:p>
            <a:endParaRPr lang="nl-NL" dirty="0"/>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3</a:t>
            </a:fld>
            <a:endParaRPr lang="nl-NL"/>
          </a:p>
        </p:txBody>
      </p:sp>
    </p:spTree>
    <p:extLst>
      <p:ext uri="{BB962C8B-B14F-4D97-AF65-F5344CB8AC3E}">
        <p14:creationId xmlns:p14="http://schemas.microsoft.com/office/powerpoint/2010/main" val="407554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dirty="0"/>
              <a:t>Deze dia kun je makkelijk </a:t>
            </a:r>
            <a:r>
              <a:rPr lang="nl-NL" dirty="0" err="1"/>
              <a:t>kopiëren</a:t>
            </a:r>
            <a:r>
              <a:rPr lang="nl-NL" b="1" dirty="0" err="1">
                <a:solidFill>
                  <a:srgbClr val="0090AA"/>
                </a:solidFill>
                <a:latin typeface="Calibri" panose="020F0502020204030204" pitchFamily="34" charset="0"/>
              </a:rPr>
              <a:t>Uitvoering</a:t>
            </a:r>
            <a:r>
              <a:rPr lang="nl-NL" b="1" dirty="0">
                <a:solidFill>
                  <a:srgbClr val="0090AA"/>
                </a:solidFill>
                <a:latin typeface="Calibri" panose="020F0502020204030204" pitchFamily="34" charset="0"/>
              </a:rPr>
              <a:t> </a:t>
            </a:r>
            <a:r>
              <a:rPr lang="nl-NL" b="1" dirty="0" err="1">
                <a:solidFill>
                  <a:srgbClr val="0090AA"/>
                </a:solidFill>
                <a:latin typeface="Calibri" panose="020F0502020204030204" pitchFamily="34" charset="0"/>
              </a:rPr>
              <a:t>quick</a:t>
            </a:r>
            <a:r>
              <a:rPr lang="nl-NL" b="1" dirty="0">
                <a:solidFill>
                  <a:srgbClr val="0090AA"/>
                </a:solidFill>
                <a:latin typeface="Calibri" panose="020F0502020204030204" pitchFamily="34" charset="0"/>
              </a:rPr>
              <a:t> scan</a:t>
            </a:r>
          </a:p>
          <a:p>
            <a:pPr marL="742950" lvl="1" indent="-285750">
              <a:buFont typeface="Arial" panose="020B0604020202020204" pitchFamily="34" charset="0"/>
              <a:buChar char="•"/>
            </a:pPr>
            <a:r>
              <a:rPr lang="nl-NL" dirty="0">
                <a:solidFill>
                  <a:srgbClr val="FF0000"/>
                </a:solidFill>
                <a:latin typeface="Calibri" panose="020F0502020204030204" pitchFamily="34" charset="0"/>
              </a:rPr>
              <a:t>Eerste</a:t>
            </a:r>
            <a:r>
              <a:rPr lang="nl-NL" dirty="0">
                <a:solidFill>
                  <a:srgbClr val="44546A"/>
                </a:solidFill>
                <a:latin typeface="Calibri" panose="020F0502020204030204" pitchFamily="34" charset="0"/>
              </a:rPr>
              <a:t> analyse op hoog </a:t>
            </a:r>
            <a:r>
              <a:rPr lang="nl-NL" dirty="0">
                <a:solidFill>
                  <a:srgbClr val="FF0000"/>
                </a:solidFill>
                <a:latin typeface="Calibri" panose="020F0502020204030204" pitchFamily="34" charset="0"/>
              </a:rPr>
              <a:t>abstractie</a:t>
            </a:r>
            <a:r>
              <a:rPr lang="nl-NL" dirty="0">
                <a:solidFill>
                  <a:srgbClr val="44546A"/>
                </a:solidFill>
                <a:latin typeface="Calibri" panose="020F0502020204030204" pitchFamily="34" charset="0"/>
              </a:rPr>
              <a:t>niveau van overlast in 2021</a:t>
            </a:r>
          </a:p>
          <a:p>
            <a:pPr marL="742950" lvl="1" indent="-285750">
              <a:buFont typeface="Arial" panose="020B0604020202020204" pitchFamily="34" charset="0"/>
              <a:buChar char="•"/>
            </a:pPr>
            <a:r>
              <a:rPr lang="nl-NL" dirty="0">
                <a:solidFill>
                  <a:srgbClr val="44546A"/>
                </a:solidFill>
                <a:latin typeface="Calibri" panose="020F0502020204030204" pitchFamily="34" charset="0"/>
              </a:rPr>
              <a:t>Uitgevoerd door </a:t>
            </a:r>
            <a:r>
              <a:rPr lang="nl-NL" dirty="0">
                <a:solidFill>
                  <a:srgbClr val="FF0000"/>
                </a:solidFill>
                <a:latin typeface="Calibri" panose="020F0502020204030204" pitchFamily="34" charset="0"/>
              </a:rPr>
              <a:t>adviesbureau WSP in opdracht van waterschap</a:t>
            </a:r>
            <a:r>
              <a:rPr lang="nl-NL" dirty="0">
                <a:solidFill>
                  <a:srgbClr val="44546A"/>
                </a:solidFill>
                <a:latin typeface="Calibri" panose="020F0502020204030204" pitchFamily="34" charset="0"/>
              </a:rPr>
              <a:t> </a:t>
            </a:r>
            <a:r>
              <a:rPr lang="nl-NL" strike="sngStrike" dirty="0" err="1">
                <a:solidFill>
                  <a:srgbClr val="44546A"/>
                </a:solidFill>
                <a:latin typeface="Calibri" panose="020F0502020204030204" pitchFamily="34" charset="0"/>
              </a:rPr>
              <a:t>Deltares</a:t>
            </a:r>
            <a:endParaRPr lang="nl-NL" strike="sngStrike" dirty="0">
              <a:solidFill>
                <a:srgbClr val="44546A"/>
              </a:solidFill>
              <a:latin typeface="Calibri" panose="020F0502020204030204" pitchFamily="34" charset="0"/>
            </a:endParaRPr>
          </a:p>
          <a:p>
            <a:pPr marL="1200150" lvl="2" indent="-285750">
              <a:buFont typeface="Arial" panose="020B0604020202020204" pitchFamily="34" charset="0"/>
              <a:buChar char="•"/>
            </a:pPr>
            <a:r>
              <a:rPr lang="nl-NL" dirty="0">
                <a:solidFill>
                  <a:srgbClr val="FF0000"/>
                </a:solidFill>
                <a:latin typeface="Calibri" panose="020F0502020204030204" pitchFamily="34" charset="0"/>
              </a:rPr>
              <a:t>WSP werkt mee aan project Herinrichting Worm en gaat ook aan de slag voor </a:t>
            </a:r>
            <a:r>
              <a:rPr lang="nl-NL" dirty="0" err="1">
                <a:solidFill>
                  <a:srgbClr val="FF0000"/>
                </a:solidFill>
                <a:latin typeface="Calibri" panose="020F0502020204030204" pitchFamily="34" charset="0"/>
              </a:rPr>
              <a:t>WiB</a:t>
            </a:r>
            <a:r>
              <a:rPr lang="nl-NL" dirty="0">
                <a:solidFill>
                  <a:srgbClr val="FF0000"/>
                </a:solidFill>
                <a:latin typeface="Calibri" panose="020F0502020204030204" pitchFamily="34" charset="0"/>
              </a:rPr>
              <a:t> </a:t>
            </a:r>
            <a:r>
              <a:rPr lang="nl-NL" dirty="0" err="1">
                <a:solidFill>
                  <a:srgbClr val="FF0000"/>
                </a:solidFill>
                <a:latin typeface="Calibri" panose="020F0502020204030204" pitchFamily="34" charset="0"/>
              </a:rPr>
              <a:t>Rimburgerweg</a:t>
            </a:r>
            <a:endParaRPr lang="nl-NL" dirty="0">
              <a:solidFill>
                <a:srgbClr val="FF0000"/>
              </a:solidFill>
              <a:latin typeface="Calibri" panose="020F0502020204030204" pitchFamily="34" charset="0"/>
            </a:endParaRPr>
          </a:p>
          <a:p>
            <a:pPr marL="285750" indent="-285750">
              <a:buFont typeface="Arial" panose="020B0604020202020204" pitchFamily="34" charset="0"/>
              <a:buChar char="•"/>
            </a:pPr>
            <a:endParaRPr lang="nl-NL" dirty="0">
              <a:solidFill>
                <a:srgbClr val="44546A"/>
              </a:solidFill>
              <a:latin typeface="Calibri" panose="020F0502020204030204" pitchFamily="34" charset="0"/>
            </a:endParaRPr>
          </a:p>
          <a:p>
            <a:pPr marL="285750" indent="-285750">
              <a:buFont typeface="Arial" panose="020B0604020202020204" pitchFamily="34" charset="0"/>
              <a:buChar char="•"/>
            </a:pPr>
            <a:r>
              <a:rPr lang="nl-NL" b="1" dirty="0">
                <a:solidFill>
                  <a:srgbClr val="0090AA"/>
                </a:solidFill>
                <a:latin typeface="Calibri" panose="020F0502020204030204" pitchFamily="34" charset="0"/>
              </a:rPr>
              <a:t>Tekenen intentieverklaring</a:t>
            </a:r>
          </a:p>
          <a:p>
            <a:pPr marL="742950" lvl="1" indent="-285750">
              <a:buFont typeface="Arial" panose="020B0604020202020204" pitchFamily="34" charset="0"/>
              <a:buChar char="•"/>
            </a:pPr>
            <a:r>
              <a:rPr lang="nl-NL" dirty="0">
                <a:solidFill>
                  <a:srgbClr val="44546A"/>
                </a:solidFill>
                <a:latin typeface="Calibri" panose="020F0502020204030204" pitchFamily="34" charset="0"/>
              </a:rPr>
              <a:t>Gemeente Landgraaf, Gemeente </a:t>
            </a:r>
            <a:r>
              <a:rPr lang="nl-NL" dirty="0">
                <a:solidFill>
                  <a:srgbClr val="FF0000"/>
                </a:solidFill>
                <a:latin typeface="Calibri" panose="020F0502020204030204" pitchFamily="34" charset="0"/>
              </a:rPr>
              <a:t>Kerkrade</a:t>
            </a:r>
            <a:r>
              <a:rPr lang="nl-NL" dirty="0">
                <a:solidFill>
                  <a:srgbClr val="44546A"/>
                </a:solidFill>
                <a:latin typeface="Calibri" panose="020F0502020204030204" pitchFamily="34" charset="0"/>
              </a:rPr>
              <a:t> </a:t>
            </a:r>
            <a:r>
              <a:rPr lang="nl-NL" strike="sngStrike" dirty="0">
                <a:solidFill>
                  <a:srgbClr val="44546A"/>
                </a:solidFill>
                <a:latin typeface="Calibri" panose="020F0502020204030204" pitchFamily="34" charset="0"/>
              </a:rPr>
              <a:t>Eygelshoven</a:t>
            </a:r>
            <a:r>
              <a:rPr lang="nl-NL" dirty="0">
                <a:solidFill>
                  <a:srgbClr val="44546A"/>
                </a:solidFill>
                <a:latin typeface="Calibri" panose="020F0502020204030204" pitchFamily="34" charset="0"/>
              </a:rPr>
              <a:t> &amp; Waterschap Limburg hebben hierin afgesproken om wateroverlast aan te pakken</a:t>
            </a:r>
          </a:p>
          <a:p>
            <a:pPr marL="285750" indent="-285750">
              <a:buFont typeface="Arial" panose="020B0604020202020204" pitchFamily="34" charset="0"/>
              <a:buChar char="•"/>
            </a:pPr>
            <a:endParaRPr lang="nl-NL" dirty="0">
              <a:solidFill>
                <a:srgbClr val="44546A"/>
              </a:solidFill>
              <a:latin typeface="Calibri" panose="020F0502020204030204" pitchFamily="34" charset="0"/>
            </a:endParaRPr>
          </a:p>
          <a:p>
            <a:pPr marL="285750" indent="-285750">
              <a:buFont typeface="Arial" panose="020B0604020202020204" pitchFamily="34" charset="0"/>
              <a:buChar char="•"/>
            </a:pPr>
            <a:r>
              <a:rPr lang="nl-NL" b="1" dirty="0">
                <a:solidFill>
                  <a:srgbClr val="0090AA"/>
                </a:solidFill>
                <a:latin typeface="Calibri" panose="020F0502020204030204" pitchFamily="34" charset="0"/>
              </a:rPr>
              <a:t>Veldbezoeken</a:t>
            </a:r>
          </a:p>
          <a:p>
            <a:pPr marL="742950" lvl="1" indent="-285750">
              <a:buFont typeface="Arial" panose="020B0604020202020204" pitchFamily="34" charset="0"/>
              <a:buChar char="•"/>
            </a:pPr>
            <a:r>
              <a:rPr lang="nl-NL" dirty="0">
                <a:solidFill>
                  <a:srgbClr val="44546A"/>
                </a:solidFill>
                <a:latin typeface="Calibri" panose="020F0502020204030204" pitchFamily="34" charset="0"/>
              </a:rPr>
              <a:t>Wat zien we?</a:t>
            </a:r>
          </a:p>
          <a:p>
            <a:pPr marL="742950" lvl="1" indent="-285750">
              <a:buFont typeface="Arial" panose="020B0604020202020204" pitchFamily="34" charset="0"/>
              <a:buChar char="•"/>
            </a:pPr>
            <a:r>
              <a:rPr lang="nl-NL" dirty="0">
                <a:solidFill>
                  <a:srgbClr val="44546A"/>
                </a:solidFill>
                <a:latin typeface="Calibri" panose="020F0502020204030204" pitchFamily="34" charset="0"/>
              </a:rPr>
              <a:t>Welke mogelijkheden biedt het gebied?</a:t>
            </a:r>
          </a:p>
          <a:p>
            <a:pPr marL="742950" lvl="1" indent="-285750">
              <a:buFont typeface="Arial" panose="020B0604020202020204" pitchFamily="34" charset="0"/>
              <a:buChar char="•"/>
            </a:pPr>
            <a:r>
              <a:rPr lang="nl-NL" dirty="0">
                <a:solidFill>
                  <a:srgbClr val="44546A"/>
                </a:solidFill>
                <a:latin typeface="Calibri" panose="020F0502020204030204" pitchFamily="34" charset="0"/>
              </a:rPr>
              <a:t>Betrokkenheid van externe partijen</a:t>
            </a:r>
          </a:p>
          <a:p>
            <a:pPr marL="285750" indent="-285750">
              <a:buFont typeface="Arial" panose="020B0604020202020204" pitchFamily="34" charset="0"/>
              <a:buChar char="•"/>
            </a:pPr>
            <a:endParaRPr lang="nl-NL" dirty="0">
              <a:solidFill>
                <a:srgbClr val="44546A"/>
              </a:solidFill>
              <a:latin typeface="Calibri" panose="020F0502020204030204" pitchFamily="34" charset="0"/>
            </a:endParaRPr>
          </a:p>
          <a:p>
            <a:pPr marL="285750" indent="-285750">
              <a:buFont typeface="Arial" panose="020B0604020202020204" pitchFamily="34" charset="0"/>
              <a:buChar char="•"/>
            </a:pPr>
            <a:r>
              <a:rPr lang="nl-NL" b="1" dirty="0">
                <a:solidFill>
                  <a:srgbClr val="0090AA"/>
                </a:solidFill>
                <a:latin typeface="Calibri" panose="020F0502020204030204" pitchFamily="34" charset="0"/>
              </a:rPr>
              <a:t>Ophalen gegevens om berekeningen (modelleren) uit te voeren</a:t>
            </a:r>
          </a:p>
          <a:p>
            <a:pPr marL="742950" lvl="1" indent="-285750">
              <a:buFont typeface="Arial" panose="020B0604020202020204" pitchFamily="34" charset="0"/>
              <a:buChar char="•"/>
            </a:pPr>
            <a:r>
              <a:rPr lang="nl-NL" dirty="0">
                <a:solidFill>
                  <a:srgbClr val="44546A"/>
                </a:solidFill>
                <a:latin typeface="Calibri" panose="020F0502020204030204" pitchFamily="34" charset="0"/>
              </a:rPr>
              <a:t>Rekening houden met de norm</a:t>
            </a:r>
          </a:p>
          <a:p>
            <a:pPr marL="742950" lvl="1" indent="-285750">
              <a:buFont typeface="Arial" panose="020B0604020202020204" pitchFamily="34" charset="0"/>
              <a:buChar char="•"/>
            </a:pPr>
            <a:r>
              <a:rPr lang="nl-NL" dirty="0">
                <a:solidFill>
                  <a:srgbClr val="44546A"/>
                </a:solidFill>
                <a:latin typeface="Calibri" panose="020F0502020204030204" pitchFamily="34" charset="0"/>
              </a:rPr>
              <a:t>Contracteren Ingenieursbureau </a:t>
            </a:r>
            <a:r>
              <a:rPr lang="nl-NL" dirty="0">
                <a:solidFill>
                  <a:srgbClr val="FF0000"/>
                </a:solidFill>
                <a:latin typeface="Calibri" panose="020F0502020204030204" pitchFamily="34" charset="0"/>
              </a:rPr>
              <a:t>om hydrologisch model te bouwen</a:t>
            </a:r>
          </a:p>
          <a:p>
            <a:r>
              <a:rPr lang="nl-NL" dirty="0"/>
              <a:t> en aanpassen. </a:t>
            </a:r>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5</a:t>
            </a:fld>
            <a:endParaRPr lang="nl-NL"/>
          </a:p>
        </p:txBody>
      </p:sp>
    </p:spTree>
    <p:extLst>
      <p:ext uri="{BB962C8B-B14F-4D97-AF65-F5344CB8AC3E}">
        <p14:creationId xmlns:p14="http://schemas.microsoft.com/office/powerpoint/2010/main" val="253058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Segoe UI" panose="020B0502040204020203" pitchFamily="34" charset="0"/>
              </a:rPr>
              <a:t>Op 29 juni was er zeer ernstige wateroverlast rond de </a:t>
            </a:r>
            <a:r>
              <a:rPr lang="nl-NL" sz="1800" dirty="0" err="1">
                <a:effectLst/>
                <a:latin typeface="Segoe UI" panose="020B0502040204020203" pitchFamily="34" charset="0"/>
              </a:rPr>
              <a:t>Rimburgerweg</a:t>
            </a:r>
            <a:r>
              <a:rPr lang="nl-NL" sz="1800" dirty="0">
                <a:effectLst/>
                <a:latin typeface="Segoe UI" panose="020B0502040204020203" pitchFamily="34" charset="0"/>
              </a:rPr>
              <a:t>. Vanuit radar gegevens is af te leiden dat er</a:t>
            </a:r>
            <a:endParaRPr lang="nl-NL" sz="1800" dirty="0">
              <a:effectLst/>
              <a:latin typeface="Arial" panose="020B0604020202020204" pitchFamily="34" charset="0"/>
            </a:endParaRPr>
          </a:p>
          <a:p>
            <a:r>
              <a:rPr lang="nl-NL" sz="1800" dirty="0">
                <a:effectLst/>
                <a:latin typeface="Segoe UI" panose="020B0502040204020203" pitchFamily="34" charset="0"/>
              </a:rPr>
              <a:t>ongeveer 110 mm neerslag is gevallen. De piek vond plaats tussen 16:00 en 18:00 uur, waarvan 62 mm in het eerste</a:t>
            </a:r>
            <a:endParaRPr lang="nl-NL" sz="1800" dirty="0">
              <a:effectLst/>
              <a:latin typeface="Arial" panose="020B0604020202020204" pitchFamily="34" charset="0"/>
            </a:endParaRPr>
          </a:p>
          <a:p>
            <a:r>
              <a:rPr lang="nl-NL" sz="1800" dirty="0">
                <a:effectLst/>
                <a:latin typeface="Segoe UI" panose="020B0502040204020203" pitchFamily="34" charset="0"/>
              </a:rPr>
              <a:t>uur (Figuur 7). Uit de neerslagstatistieken die in opdracht van de Stichting Toegepast Onderzoek Waterbeheer zijn</a:t>
            </a:r>
            <a:endParaRPr lang="nl-NL" sz="1800" dirty="0">
              <a:effectLst/>
              <a:latin typeface="Arial" panose="020B0604020202020204" pitchFamily="34" charset="0"/>
            </a:endParaRPr>
          </a:p>
          <a:p>
            <a:r>
              <a:rPr lang="nl-NL" sz="1800" dirty="0">
                <a:effectLst/>
                <a:latin typeface="Segoe UI" panose="020B0502040204020203" pitchFamily="34" charset="0"/>
              </a:rPr>
              <a:t>opgesteld (Tabel 1) blijkt dat deze neerslaghoeveelheid overeen komt met een neerslag gebeurtenis met een</a:t>
            </a:r>
            <a:endParaRPr lang="nl-NL" sz="1800" dirty="0">
              <a:effectLst/>
              <a:latin typeface="Arial" panose="020B0604020202020204" pitchFamily="34" charset="0"/>
            </a:endParaRPr>
          </a:p>
          <a:p>
            <a:r>
              <a:rPr lang="nl-NL" sz="1800" dirty="0">
                <a:effectLst/>
                <a:latin typeface="Segoe UI" panose="020B0502040204020203" pitchFamily="34" charset="0"/>
              </a:rPr>
              <a:t>herhalingstijd tussen de 250 tot 500 jaar</a:t>
            </a:r>
            <a:endParaRPr lang="nl-NL" sz="1800" dirty="0">
              <a:effectLst/>
              <a:latin typeface="Arial" panose="020B0604020202020204" pitchFamily="34" charset="0"/>
            </a:endParaRPr>
          </a:p>
          <a:p>
            <a:endParaRPr lang="nl-NL" sz="1800" dirty="0">
              <a:effectLst/>
              <a:latin typeface="Segoe UI" panose="020B0502040204020203" pitchFamily="34" charset="0"/>
            </a:endParaRPr>
          </a:p>
          <a:p>
            <a:endParaRPr lang="nl-NL" sz="1800" dirty="0">
              <a:effectLst/>
              <a:latin typeface="Segoe UI" panose="020B0502040204020203" pitchFamily="34" charset="0"/>
            </a:endParaRPr>
          </a:p>
          <a:p>
            <a:r>
              <a:rPr lang="nl-NL" sz="1800" dirty="0">
                <a:effectLst/>
                <a:latin typeface="Segoe UI" panose="020B0502040204020203" pitchFamily="34" charset="0"/>
              </a:rPr>
              <a:t>Op 13 en 14 juli viel er meer dan 150 millimeter neerslag in Zuid-Limburg. Het neerslagstation Schaesberg noteerde op</a:t>
            </a:r>
            <a:endParaRPr lang="nl-NL" sz="1800" dirty="0">
              <a:effectLst/>
              <a:latin typeface="Arial" panose="020B0604020202020204" pitchFamily="34" charset="0"/>
            </a:endParaRPr>
          </a:p>
          <a:p>
            <a:r>
              <a:rPr lang="nl-NL" sz="1800" dirty="0">
                <a:effectLst/>
                <a:latin typeface="Segoe UI" panose="020B0502040204020203" pitchFamily="34" charset="0"/>
              </a:rPr>
              <a:t>13 juli 86 mm en op 14 juli 72 mm. Op 14 juli werd in het Duitse </a:t>
            </a:r>
            <a:r>
              <a:rPr lang="nl-NL" sz="1800" dirty="0" err="1">
                <a:effectLst/>
                <a:latin typeface="Segoe UI" panose="020B0502040204020203" pitchFamily="34" charset="0"/>
              </a:rPr>
              <a:t>Orsbach</a:t>
            </a:r>
            <a:r>
              <a:rPr lang="nl-NL" sz="1800" dirty="0">
                <a:effectLst/>
                <a:latin typeface="Segoe UI" panose="020B0502040204020203" pitchFamily="34" charset="0"/>
              </a:rPr>
              <a:t> net over de grens op één dag 89 mm gemeten,</a:t>
            </a:r>
            <a:endParaRPr lang="nl-NL" sz="1800" dirty="0">
              <a:effectLst/>
              <a:latin typeface="Arial" panose="020B0604020202020204" pitchFamily="34" charset="0"/>
            </a:endParaRPr>
          </a:p>
          <a:p>
            <a:r>
              <a:rPr lang="nl-NL" sz="1800" dirty="0">
                <a:effectLst/>
                <a:latin typeface="Segoe UI" panose="020B0502040204020203" pitchFamily="34" charset="0"/>
              </a:rPr>
              <a:t>zie figuur 8. Zeven neerslagstations in Zuid-Limburg noteerden in diezelfde twee dagen meer dan 100 mm. In het </a:t>
            </a:r>
            <a:r>
              <a:rPr lang="nl-NL" sz="1800" dirty="0" err="1">
                <a:effectLst/>
                <a:latin typeface="Segoe UI" panose="020B0502040204020203" pitchFamily="34" charset="0"/>
              </a:rPr>
              <a:t>ZuidLimburgse</a:t>
            </a:r>
            <a:r>
              <a:rPr lang="nl-NL" sz="1800" dirty="0">
                <a:effectLst/>
                <a:latin typeface="Segoe UI" panose="020B0502040204020203" pitchFamily="34" charset="0"/>
              </a:rPr>
              <a:t> heuvelland is eerder (vanaf 1951) op een KNMI-station nooit meer dan 120 mm neerslag genoteerd in twee</a:t>
            </a:r>
            <a:endParaRPr lang="nl-NL" sz="1800" dirty="0">
              <a:effectLst/>
              <a:latin typeface="Arial" panose="020B0604020202020204" pitchFamily="34" charset="0"/>
            </a:endParaRPr>
          </a:p>
          <a:p>
            <a:r>
              <a:rPr lang="nl-NL" sz="1800" dirty="0">
                <a:effectLst/>
                <a:latin typeface="Segoe UI" panose="020B0502040204020203" pitchFamily="34" charset="0"/>
              </a:rPr>
              <a:t>dagen.</a:t>
            </a:r>
            <a:endParaRPr lang="nl-NL" sz="1800" dirty="0">
              <a:effectLst/>
              <a:latin typeface="Arial" panose="020B0604020202020204" pitchFamily="34" charset="0"/>
            </a:endParaRPr>
          </a:p>
          <a:p>
            <a:r>
              <a:rPr lang="nl-NL" sz="1800" dirty="0">
                <a:effectLst/>
                <a:latin typeface="Segoe UI" panose="020B0502040204020203" pitchFamily="34" charset="0"/>
              </a:rPr>
              <a:t>Uit de neerslag statistiek van STOWA blijkt dat zulke neerslaghoeveelheden in twee dagen zeer uitzonderlijk zijn en een</a:t>
            </a:r>
            <a:endParaRPr lang="nl-NL" sz="1800" dirty="0">
              <a:effectLst/>
              <a:latin typeface="Arial" panose="020B0604020202020204" pitchFamily="34" charset="0"/>
            </a:endParaRPr>
          </a:p>
          <a:p>
            <a:r>
              <a:rPr lang="nl-NL" sz="1800" dirty="0">
                <a:effectLst/>
                <a:latin typeface="Segoe UI" panose="020B0502040204020203" pitchFamily="34" charset="0"/>
              </a:rPr>
              <a:t>herhalingstijd hebben van ongeveer 1000 jaar.</a:t>
            </a:r>
            <a:endParaRPr lang="nl-NL" sz="1800" dirty="0">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6</a:t>
            </a:fld>
            <a:endParaRPr lang="nl-NL"/>
          </a:p>
        </p:txBody>
      </p:sp>
    </p:spTree>
    <p:extLst>
      <p:ext uri="{BB962C8B-B14F-4D97-AF65-F5344CB8AC3E}">
        <p14:creationId xmlns:p14="http://schemas.microsoft.com/office/powerpoint/2010/main" val="315251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rood omlijnd gebied is een gevoelige plek voor wateroverlast omdat hier de bebouwing in een badkuip staat. </a:t>
            </a:r>
          </a:p>
          <a:p>
            <a:r>
              <a:rPr lang="nl-NL" dirty="0"/>
              <a:t>Het watersysteem wordt hier gevormd door de </a:t>
            </a:r>
            <a:r>
              <a:rPr lang="nl-NL" dirty="0" err="1"/>
              <a:t>Rimburgerweg</a:t>
            </a:r>
            <a:r>
              <a:rPr lang="nl-NL" dirty="0"/>
              <a:t>, daarom dat de </a:t>
            </a:r>
            <a:r>
              <a:rPr lang="nl-NL" dirty="0" err="1"/>
              <a:t>Rimburgerweg</a:t>
            </a:r>
            <a:r>
              <a:rPr lang="nl-NL" dirty="0"/>
              <a:t> hier als watervoerende weg is aangeduid wat niet meer of minder inhoudt dan dat de watervoerende functie van deze weg niet gefrustreerd mag worden bij toekomstige ruimtelijke ontwikkelingen in en aan deze weg.</a:t>
            </a:r>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7</a:t>
            </a:fld>
            <a:endParaRPr lang="nl-NL"/>
          </a:p>
        </p:txBody>
      </p:sp>
    </p:spTree>
    <p:extLst>
      <p:ext uri="{BB962C8B-B14F-4D97-AF65-F5344CB8AC3E}">
        <p14:creationId xmlns:p14="http://schemas.microsoft.com/office/powerpoint/2010/main" val="201121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Blauwe is laag en rood is hoog. </a:t>
            </a:r>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8</a:t>
            </a:fld>
            <a:endParaRPr lang="nl-NL"/>
          </a:p>
        </p:txBody>
      </p:sp>
    </p:spTree>
    <p:extLst>
      <p:ext uri="{BB962C8B-B14F-4D97-AF65-F5344CB8AC3E}">
        <p14:creationId xmlns:p14="http://schemas.microsoft.com/office/powerpoint/2010/main" val="414112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250"/>
              </a:lnSpc>
            </a:pPr>
            <a:r>
              <a:rPr lang="nl-NL" sz="1800" dirty="0">
                <a:effectLst/>
                <a:latin typeface="Gentium Basic"/>
                <a:ea typeface="Times New Roman" panose="02020603050405020304" pitchFamily="18" charset="0"/>
                <a:cs typeface="Times New Roman" panose="02020603050405020304" pitchFamily="18" charset="0"/>
              </a:rPr>
              <a:t>Uit het provinciaal waterplan Limburg volgt dat de norm voor bebouwde kernen geldt voor water in woon- of bedrijfsgebouwen. Water in tuinen, gemeentelijke groenvoorzieningen, bijgebouwen, kelders, souterrains en tuinhuizen vallen niet onder de beschermingsnorm. Daar ligt de verantwoordelijkheid bij de eigenaar.</a:t>
            </a:r>
          </a:p>
          <a:p>
            <a:r>
              <a:rPr lang="nl-NL" sz="1800" i="1" dirty="0">
                <a:solidFill>
                  <a:srgbClr val="FF0000"/>
                </a:solidFill>
                <a:effectLst/>
                <a:latin typeface="Gentium Basic"/>
                <a:ea typeface="Times New Roman" panose="02020603050405020304" pitchFamily="18" charset="0"/>
                <a:cs typeface="Times New Roman" panose="02020603050405020304" pitchFamily="18" charset="0"/>
              </a:rPr>
              <a:t> </a:t>
            </a:r>
            <a:endParaRPr lang="nl-NL" sz="1800" dirty="0">
              <a:effectLst/>
              <a:latin typeface="Gentium Basic"/>
              <a:ea typeface="Times New Roman" panose="02020603050405020304" pitchFamily="18" charset="0"/>
              <a:cs typeface="Times New Roman" panose="02020603050405020304" pitchFamily="18" charset="0"/>
            </a:endParaRPr>
          </a:p>
          <a:p>
            <a:pPr>
              <a:lnSpc>
                <a:spcPts val="1250"/>
              </a:lnSpc>
            </a:pPr>
            <a:r>
              <a:rPr lang="nl-NL" sz="1800" dirty="0">
                <a:effectLst/>
                <a:latin typeface="Gentium Basic"/>
                <a:ea typeface="Times New Roman" panose="02020603050405020304" pitchFamily="18" charset="0"/>
                <a:cs typeface="Times New Roman" panose="02020603050405020304" pitchFamily="18" charset="0"/>
              </a:rPr>
              <a:t>Daar waar een regionaal watersysteem niet voldoet aan de gestelde (wettelijke) norm is sprake van een zogenaamde ‘wateroverlastknelpunt’. Hier ontstaat voor het waterschap een specifieke zorgplicht om (bij voorkeur) permanente maatregelen te treffen om dat wateroverlastknelpunt structureel op te lossen. </a:t>
            </a:r>
            <a:r>
              <a:rPr lang="nl-NL" sz="1800" dirty="0">
                <a:effectLst/>
                <a:latin typeface="Gentium Basic"/>
                <a:ea typeface="Calibri" panose="020F0502020204030204" pitchFamily="34" charset="0"/>
                <a:cs typeface="Times New Roman" panose="02020603050405020304" pitchFamily="18" charset="0"/>
              </a:rPr>
              <a:t>Bij het toekennen van de normen is rekening gehouden met de economische waarde van het grondgebruik en te verwachten schade. De investeringen moet dan ook in verhouding staan met de schade.</a:t>
            </a:r>
            <a:endParaRPr lang="nl-NL" sz="1800" dirty="0">
              <a:effectLst/>
              <a:latin typeface="Gentium Basic"/>
              <a:ea typeface="Times New Roman" panose="02020603050405020304" pitchFamily="18" charset="0"/>
              <a:cs typeface="Times New Roman" panose="02020603050405020304" pitchFamily="18" charset="0"/>
            </a:endParaRPr>
          </a:p>
          <a:p>
            <a:pPr algn="just">
              <a:lnSpc>
                <a:spcPts val="1250"/>
              </a:lnSpc>
            </a:pPr>
            <a:r>
              <a:rPr lang="nl-NL" sz="1800" dirty="0">
                <a:effectLst/>
                <a:latin typeface="Gentium Basic"/>
                <a:ea typeface="Calibri" panose="020F0502020204030204" pitchFamily="34" charset="0"/>
                <a:cs typeface="Times New Roman" panose="02020603050405020304" pitchFamily="18" charset="0"/>
              </a:rPr>
              <a:t> </a:t>
            </a:r>
            <a:endParaRPr lang="nl-NL" sz="1800" dirty="0">
              <a:effectLst/>
              <a:latin typeface="Gentium Basic"/>
              <a:ea typeface="Times New Roman" panose="02020603050405020304" pitchFamily="18" charset="0"/>
              <a:cs typeface="Times New Roman" panose="02020603050405020304" pitchFamily="18" charset="0"/>
            </a:endParaRPr>
          </a:p>
          <a:p>
            <a:pPr algn="just">
              <a:lnSpc>
                <a:spcPts val="1250"/>
              </a:lnSpc>
            </a:pPr>
            <a:r>
              <a:rPr lang="nl-NL" sz="1800" dirty="0">
                <a:effectLst/>
                <a:latin typeface="Gentium Basic"/>
                <a:ea typeface="Times New Roman" panose="02020603050405020304" pitchFamily="18" charset="0"/>
                <a:cs typeface="Times New Roman" panose="02020603050405020304" pitchFamily="18" charset="0"/>
              </a:rPr>
              <a:t>In het gebied rond de </a:t>
            </a:r>
            <a:r>
              <a:rPr lang="nl-NL" sz="1800" dirty="0" err="1">
                <a:effectLst/>
                <a:latin typeface="Gentium Basic"/>
                <a:ea typeface="Times New Roman" panose="02020603050405020304" pitchFamily="18" charset="0"/>
                <a:cs typeface="Times New Roman" panose="02020603050405020304" pitchFamily="18" charset="0"/>
              </a:rPr>
              <a:t>Rimburgerweg</a:t>
            </a:r>
            <a:r>
              <a:rPr lang="nl-NL" sz="1800" dirty="0">
                <a:effectLst/>
                <a:latin typeface="Gentium Basic"/>
                <a:ea typeface="Times New Roman" panose="02020603050405020304" pitchFamily="18" charset="0"/>
                <a:cs typeface="Times New Roman" panose="02020603050405020304" pitchFamily="18" charset="0"/>
              </a:rPr>
              <a:t> gelden verschillende normeringen. Voor het stedelijk gebied van Waubach geldt een normering van 1:100 jaar. De Waubach is vanwege de hoge ligging minder gevoelig voor wateroverlast. Het landelijk gebied op de helling en het plateau heeft een normering van 1:25 jaar. Het dal rond de </a:t>
            </a:r>
            <a:r>
              <a:rPr lang="nl-NL" sz="1800" dirty="0" err="1">
                <a:effectLst/>
                <a:latin typeface="Gentium Basic"/>
                <a:ea typeface="Times New Roman" panose="02020603050405020304" pitchFamily="18" charset="0"/>
                <a:cs typeface="Times New Roman" panose="02020603050405020304" pitchFamily="18" charset="0"/>
              </a:rPr>
              <a:t>Rimburgerweg</a:t>
            </a:r>
            <a:r>
              <a:rPr lang="nl-NL" sz="1800" dirty="0">
                <a:effectLst/>
                <a:latin typeface="Gentium Basic"/>
                <a:ea typeface="Times New Roman" panose="02020603050405020304" pitchFamily="18" charset="0"/>
                <a:cs typeface="Times New Roman" panose="02020603050405020304" pitchFamily="18" charset="0"/>
              </a:rPr>
              <a:t> kent een normering van 1:10 jaar met uitzondering van de strook bebouwing langs de </a:t>
            </a:r>
            <a:r>
              <a:rPr lang="nl-NL" sz="1800" dirty="0" err="1">
                <a:effectLst/>
                <a:latin typeface="Gentium Basic"/>
                <a:ea typeface="Times New Roman" panose="02020603050405020304" pitchFamily="18" charset="0"/>
                <a:cs typeface="Times New Roman" panose="02020603050405020304" pitchFamily="18" charset="0"/>
              </a:rPr>
              <a:t>Rimburgerweg</a:t>
            </a:r>
            <a:r>
              <a:rPr lang="nl-NL" sz="1800" dirty="0">
                <a:effectLst/>
                <a:latin typeface="Gentium Basic"/>
                <a:ea typeface="Times New Roman" panose="02020603050405020304" pitchFamily="18" charset="0"/>
                <a:cs typeface="Times New Roman" panose="02020603050405020304" pitchFamily="18" charset="0"/>
              </a:rPr>
              <a:t> vanaf huisnummer 160 verder oostwaarts, waar een normering van 1:25 geldt .</a:t>
            </a:r>
          </a:p>
          <a:p>
            <a:pPr algn="just">
              <a:lnSpc>
                <a:spcPts val="1250"/>
              </a:lnSpc>
            </a:pPr>
            <a:endParaRPr lang="nl-NL" sz="1800" dirty="0">
              <a:effectLst/>
              <a:latin typeface="Gentium Basic"/>
              <a:ea typeface="Times New Roman" panose="02020603050405020304" pitchFamily="18" charset="0"/>
              <a:cs typeface="Times New Roman" panose="02020603050405020304" pitchFamily="18" charset="0"/>
            </a:endParaRPr>
          </a:p>
          <a:p>
            <a:pPr algn="just">
              <a:lnSpc>
                <a:spcPts val="1250"/>
              </a:lnSpc>
            </a:pPr>
            <a:r>
              <a:rPr lang="nl-NL" sz="1800" dirty="0">
                <a:effectLst/>
                <a:latin typeface="Gentium Basic"/>
                <a:ea typeface="Times New Roman" panose="02020603050405020304" pitchFamily="18" charset="0"/>
                <a:cs typeface="Times New Roman" panose="02020603050405020304" pitchFamily="18" charset="0"/>
              </a:rPr>
              <a:t>Tot slot geldt voor het aanwezige bosgebied geen minimale beschermingsnorm.</a:t>
            </a:r>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9</a:t>
            </a:fld>
            <a:endParaRPr lang="nl-NL"/>
          </a:p>
        </p:txBody>
      </p:sp>
    </p:spTree>
    <p:extLst>
      <p:ext uri="{BB962C8B-B14F-4D97-AF65-F5344CB8AC3E}">
        <p14:creationId xmlns:p14="http://schemas.microsoft.com/office/powerpoint/2010/main" val="259786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komt best veel water tot afstroming vanuit het stedelijk gebied tot afstroming over de Groenstraat richting de </a:t>
            </a:r>
            <a:r>
              <a:rPr lang="nl-NL" dirty="0" err="1"/>
              <a:t>Rimburgerweg</a:t>
            </a:r>
            <a:r>
              <a:rPr lang="nl-NL" dirty="0"/>
              <a:t>.</a:t>
            </a:r>
          </a:p>
          <a:p>
            <a:r>
              <a:rPr lang="nl-NL" sz="1800" dirty="0">
                <a:effectLst/>
                <a:latin typeface="Gentium Basic"/>
                <a:ea typeface="Times New Roman" panose="02020603050405020304" pitchFamily="18" charset="0"/>
                <a:cs typeface="Times New Roman" panose="02020603050405020304" pitchFamily="18" charset="0"/>
              </a:rPr>
              <a:t>Het afstromend water kan tot overlast zorgen. Daarnaast zien we dat er behoorlijke wat grotere stroombanen uit het landelijkgebied afstromen naar de </a:t>
            </a:r>
            <a:r>
              <a:rPr lang="nl-NL" sz="1800" dirty="0" err="1">
                <a:effectLst/>
                <a:latin typeface="Gentium Basic"/>
                <a:ea typeface="Times New Roman" panose="02020603050405020304" pitchFamily="18" charset="0"/>
                <a:cs typeface="Times New Roman" panose="02020603050405020304" pitchFamily="18" charset="0"/>
              </a:rPr>
              <a:t>Rimburgerweg</a:t>
            </a:r>
            <a:r>
              <a:rPr lang="nl-NL" sz="1800" dirty="0">
                <a:effectLst/>
                <a:latin typeface="Gentium Basic"/>
                <a:ea typeface="Times New Roman" panose="02020603050405020304" pitchFamily="18" charset="0"/>
                <a:cs typeface="Times New Roman" panose="02020603050405020304" pitchFamily="18" charset="0"/>
              </a:rPr>
              <a:t>. Deze grootste stroombanen komen in de laagte terecht van </a:t>
            </a:r>
            <a:r>
              <a:rPr lang="nl-NL" sz="1800" dirty="0" err="1">
                <a:effectLst/>
                <a:latin typeface="Gentium Basic"/>
                <a:ea typeface="Times New Roman" panose="02020603050405020304" pitchFamily="18" charset="0"/>
                <a:cs typeface="Times New Roman" panose="02020603050405020304" pitchFamily="18" charset="0"/>
              </a:rPr>
              <a:t>Rimburgerweg</a:t>
            </a:r>
            <a:r>
              <a:rPr lang="nl-NL" sz="1800" dirty="0">
                <a:effectLst/>
                <a:latin typeface="Gentium Basic"/>
                <a:ea typeface="Times New Roman" panose="02020603050405020304" pitchFamily="18" charset="0"/>
                <a:cs typeface="Times New Roman" panose="02020603050405020304" pitchFamily="18" charset="0"/>
              </a:rPr>
              <a:t> 160 t/m 210. </a:t>
            </a:r>
            <a:endParaRPr lang="nl-NL" dirty="0"/>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10</a:t>
            </a:fld>
            <a:endParaRPr lang="nl-NL"/>
          </a:p>
        </p:txBody>
      </p:sp>
    </p:spTree>
    <p:extLst>
      <p:ext uri="{BB962C8B-B14F-4D97-AF65-F5344CB8AC3E}">
        <p14:creationId xmlns:p14="http://schemas.microsoft.com/office/powerpoint/2010/main" val="1625333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Resultaten van Stresstest (ruwe resultaten)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Neerslagbui die statische gezien eens in 100 jaar voorkomt of anders gezegd ieder jaar heb je 0,01 kans dat de bui valt.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komt best veel water tot afstroming vanuit het stedelijk gebied tot afstroming over de Groenstraat richting de </a:t>
            </a:r>
            <a:r>
              <a:rPr lang="nl-NL" dirty="0" err="1"/>
              <a:t>Rimburgerweg</a:t>
            </a:r>
            <a:r>
              <a:rPr lang="nl-NL" dirty="0"/>
              <a:t> en het </a:t>
            </a:r>
            <a:r>
              <a:rPr lang="nl-NL" dirty="0" err="1"/>
              <a:t>stedelijkstelsel</a:t>
            </a:r>
            <a:r>
              <a:rPr lang="nl-NL" dirty="0"/>
              <a:t> van Landgraaf. Doordat bij een T=25 bui </a:t>
            </a:r>
            <a:r>
              <a:rPr lang="nl-NL" sz="1200" dirty="0">
                <a:effectLst/>
                <a:latin typeface="Gentium Basic"/>
                <a:ea typeface="Times New Roman" panose="02020603050405020304" pitchFamily="18" charset="0"/>
                <a:cs typeface="Times New Roman" panose="02020603050405020304" pitchFamily="18" charset="0"/>
              </a:rPr>
              <a:t>de neerslaghoeveelheid vele malen hoger zijn dan maatgevend bui waarop  een rioolstelsel wordt ontworpen  (ontwerpbui 08, T = 2 jaar). Het water wat niet in de kolken verwijdert zal oppervalk opstromen vanuit het stedelijke gebied via de Groenstraat naar de </a:t>
            </a:r>
            <a:r>
              <a:rPr lang="nl-NL" sz="1200" dirty="0" err="1">
                <a:effectLst/>
                <a:latin typeface="Gentium Basic"/>
                <a:ea typeface="Times New Roman" panose="02020603050405020304" pitchFamily="18" charset="0"/>
                <a:cs typeface="Times New Roman" panose="02020603050405020304" pitchFamily="18" charset="0"/>
              </a:rPr>
              <a:t>Rimburgerweg</a:t>
            </a:r>
            <a:r>
              <a:rPr lang="nl-NL" sz="1200" dirty="0">
                <a:effectLst/>
                <a:latin typeface="Gentium Basic"/>
                <a:ea typeface="Times New Roman" panose="02020603050405020304" pitchFamily="18" charset="0"/>
                <a:cs typeface="Times New Roman" panose="02020603050405020304" pitchFamily="18" charset="0"/>
              </a:rPr>
              <a:t>. Aan de afbeelding zie je dat de laagste delen zich vullen met water. Daarnaast zien dat er behoorlijke waterstromen uit het landelijkgebied afstromen naar de </a:t>
            </a:r>
            <a:r>
              <a:rPr lang="nl-NL" sz="1200" dirty="0" err="1">
                <a:effectLst/>
                <a:latin typeface="Gentium Basic"/>
                <a:ea typeface="Times New Roman" panose="02020603050405020304" pitchFamily="18" charset="0"/>
                <a:cs typeface="Times New Roman" panose="02020603050405020304" pitchFamily="18" charset="0"/>
              </a:rPr>
              <a:t>Rimburgerweg</a:t>
            </a:r>
            <a:r>
              <a:rPr lang="nl-NL" sz="1200" dirty="0">
                <a:effectLst/>
                <a:latin typeface="Gentium Basic"/>
                <a:ea typeface="Times New Roman" panose="02020603050405020304" pitchFamily="18" charset="0"/>
                <a:cs typeface="Times New Roman" panose="02020603050405020304" pitchFamily="18" charset="0"/>
              </a:rPr>
              <a:t>. Deze grootste stroombanen</a:t>
            </a:r>
            <a:endParaRPr lang="nl-NL" dirty="0"/>
          </a:p>
          <a:p>
            <a:endParaRPr lang="nl-NL" dirty="0"/>
          </a:p>
        </p:txBody>
      </p:sp>
      <p:sp>
        <p:nvSpPr>
          <p:cNvPr id="4" name="Tijdelijke aanduiding voor dianummer 3"/>
          <p:cNvSpPr>
            <a:spLocks noGrp="1"/>
          </p:cNvSpPr>
          <p:nvPr>
            <p:ph type="sldNum" sz="quarter" idx="5"/>
          </p:nvPr>
        </p:nvSpPr>
        <p:spPr/>
        <p:txBody>
          <a:bodyPr/>
          <a:lstStyle/>
          <a:p>
            <a:fld id="{A08B8853-DD9E-44C6-A06D-5338A7C05AEA}" type="slidenum">
              <a:rPr lang="nl-NL" smtClean="0"/>
              <a:t>11</a:t>
            </a:fld>
            <a:endParaRPr lang="nl-NL"/>
          </a:p>
        </p:txBody>
      </p:sp>
    </p:spTree>
    <p:extLst>
      <p:ext uri="{BB962C8B-B14F-4D97-AF65-F5344CB8AC3E}">
        <p14:creationId xmlns:p14="http://schemas.microsoft.com/office/powerpoint/2010/main" val="429844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154133" y="1264891"/>
            <a:ext cx="7862875" cy="1206571"/>
          </a:xfrm>
        </p:spPr>
        <p:txBody>
          <a:bodyPr/>
          <a:lstStyle>
            <a:lvl1pPr>
              <a:defRPr baseline="0"/>
            </a:lvl1pPr>
          </a:lstStyle>
          <a:p>
            <a:r>
              <a:rPr lang="nl-NL"/>
              <a:t>Klik om een titel te maken</a:t>
            </a:r>
          </a:p>
        </p:txBody>
      </p:sp>
      <p:sp>
        <p:nvSpPr>
          <p:cNvPr id="3" name="Subtitel 2"/>
          <p:cNvSpPr>
            <a:spLocks noGrp="1"/>
          </p:cNvSpPr>
          <p:nvPr>
            <p:ph type="subTitle" idx="1" hasCustomPrompt="1"/>
          </p:nvPr>
        </p:nvSpPr>
        <p:spPr>
          <a:xfrm>
            <a:off x="2154133" y="2471463"/>
            <a:ext cx="4491259" cy="809843"/>
          </a:xfrm>
        </p:spPr>
        <p:txBody>
          <a:bodyPr>
            <a:normAutofit/>
          </a:bodyPr>
          <a:lstStyle>
            <a:lvl1pPr marL="0" indent="0" algn="l">
              <a:buNone/>
              <a:defRPr sz="26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fld id="{E503C3BB-AB5A-F742-A3B0-9073B1E9692E}" type="datetime3">
              <a:rPr lang="nl-NL" smtClean="0"/>
              <a:t>25/7/19</a:t>
            </a:fld>
            <a:endParaRPr lang="nl-NL"/>
          </a:p>
        </p:txBody>
      </p:sp>
      <p:pic>
        <p:nvPicPr>
          <p:cNvPr id="4" name="Picture 2" descr="O:\6_projecten\Water_in_Balans\A3_Communicatie\stempels - logo\WiB_logo_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573" y="1003301"/>
            <a:ext cx="1759527" cy="171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1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4949" y="1800001"/>
            <a:ext cx="10862400" cy="1206571"/>
          </a:xfrm>
        </p:spPr>
        <p:txBody>
          <a:bodyPr>
            <a:noAutofit/>
          </a:bodyPr>
          <a:lstStyle>
            <a:lvl1pPr>
              <a:defRPr sz="6400" baseline="0">
                <a:solidFill>
                  <a:schemeClr val="bg1"/>
                </a:solidFill>
              </a:defRPr>
            </a:lvl1pPr>
          </a:lstStyle>
          <a:p>
            <a:r>
              <a:rPr lang="nl-NL"/>
              <a:t>Klik om een titel te maken</a:t>
            </a:r>
          </a:p>
        </p:txBody>
      </p:sp>
      <p:sp>
        <p:nvSpPr>
          <p:cNvPr id="3" name="Subtitel 2"/>
          <p:cNvSpPr>
            <a:spLocks noGrp="1"/>
          </p:cNvSpPr>
          <p:nvPr>
            <p:ph type="subTitle" idx="1" hasCustomPrompt="1"/>
          </p:nvPr>
        </p:nvSpPr>
        <p:spPr>
          <a:xfrm>
            <a:off x="704949" y="2924630"/>
            <a:ext cx="10862400" cy="963991"/>
          </a:xfrm>
        </p:spPr>
        <p:txBody>
          <a:bodyPr>
            <a:noAutofit/>
          </a:bodyPr>
          <a:lstStyle>
            <a:lvl1pPr marL="0" indent="0" algn="l">
              <a:buNone/>
              <a:defRPr sz="42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fld id="{8C1D7AE4-19C3-4C40-A726-AD1FBE45F4EE}" type="datetime3">
              <a:rPr lang="nl-NL" smtClean="0"/>
              <a:t>25/7/19</a:t>
            </a:fld>
            <a:endParaRPr lang="nl-NL"/>
          </a:p>
        </p:txBody>
      </p:sp>
      <p:pic>
        <p:nvPicPr>
          <p:cNvPr id="4" name="Picture 2" descr="O:\6_projecten\Water_in_Balans\A3_Communicatie\stempels - logo\WiB_logo_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1" y="5335024"/>
            <a:ext cx="1536697" cy="149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pagina">
    <p:spTree>
      <p:nvGrpSpPr>
        <p:cNvPr id="1" name=""/>
        <p:cNvGrpSpPr/>
        <p:nvPr/>
      </p:nvGrpSpPr>
      <p:grpSpPr>
        <a:xfrm>
          <a:off x="0" y="0"/>
          <a:ext cx="0" cy="0"/>
          <a:chOff x="0" y="0"/>
          <a:chExt cx="0" cy="0"/>
        </a:xfrm>
      </p:grpSpPr>
      <p:pic>
        <p:nvPicPr>
          <p:cNvPr id="8" name="Afbeelding 7" descr="WL_PPT_balk 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7984"/>
            <a:ext cx="12192000" cy="890016"/>
          </a:xfrm>
          <a:prstGeom prst="rect">
            <a:avLst/>
          </a:prstGeom>
        </p:spPr>
      </p:pic>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4" name="Tijdelijke aanduiding voor datum 3"/>
          <p:cNvSpPr>
            <a:spLocks noGrp="1"/>
          </p:cNvSpPr>
          <p:nvPr>
            <p:ph type="dt" sz="half" idx="10"/>
          </p:nvPr>
        </p:nvSpPr>
        <p:spPr>
          <a:xfrm>
            <a:off x="765152" y="5588372"/>
            <a:ext cx="2844800" cy="365125"/>
          </a:xfrm>
        </p:spPr>
        <p:txBody>
          <a:bodyPr/>
          <a:lstStyle/>
          <a:p>
            <a:fld id="{4A5BBC87-974A-4C58-91FA-6C7D9094EBB1}" type="datetimeFigureOut">
              <a:rPr lang="nl-NL" smtClean="0"/>
              <a:t>16-6-2022</a:t>
            </a:fld>
            <a:endParaRPr lang="nl-NL"/>
          </a:p>
        </p:txBody>
      </p:sp>
      <p:sp>
        <p:nvSpPr>
          <p:cNvPr id="5" name="Tijdelijke aanduiding voor voettekst 4"/>
          <p:cNvSpPr>
            <a:spLocks noGrp="1"/>
          </p:cNvSpPr>
          <p:nvPr>
            <p:ph type="ftr" sz="quarter" idx="11"/>
          </p:nvPr>
        </p:nvSpPr>
        <p:spPr>
          <a:xfrm>
            <a:off x="4165600" y="5588372"/>
            <a:ext cx="3860800" cy="365125"/>
          </a:xfrm>
        </p:spPr>
        <p:txBody>
          <a:bodyPr/>
          <a:lstStyle/>
          <a:p>
            <a:endParaRPr lang="nl-NL"/>
          </a:p>
        </p:txBody>
      </p:sp>
      <p:sp>
        <p:nvSpPr>
          <p:cNvPr id="6" name="Tijdelijke aanduiding voor dianummer 5"/>
          <p:cNvSpPr>
            <a:spLocks noGrp="1"/>
          </p:cNvSpPr>
          <p:nvPr>
            <p:ph type="sldNum" sz="quarter" idx="12"/>
          </p:nvPr>
        </p:nvSpPr>
        <p:spPr>
          <a:xfrm>
            <a:off x="8737600" y="6332230"/>
            <a:ext cx="2844800" cy="365125"/>
          </a:xfrm>
        </p:spPr>
        <p:txBody>
          <a:bodyPr/>
          <a:lstStyle>
            <a:lvl1pPr>
              <a:defRPr sz="1467">
                <a:solidFill>
                  <a:srgbClr val="FFFFFF"/>
                </a:solidFill>
              </a:defRPr>
            </a:lvl1pPr>
          </a:lstStyle>
          <a:p>
            <a:fld id="{8045E213-55B2-47F5-9562-E4114DB83640}" type="slidenum">
              <a:rPr lang="nl-NL" smtClean="0"/>
              <a:t>‹nr.›</a:t>
            </a:fld>
            <a:endParaRPr lang="nl-NL"/>
          </a:p>
        </p:txBody>
      </p:sp>
      <p:pic>
        <p:nvPicPr>
          <p:cNvPr id="9" name="Picture 2" descr="O:\6_projecten\Water_in_Balans\A3_Communicatie\stempels - logo\WiB_logo_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2473" y="1"/>
            <a:ext cx="1759527" cy="171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9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 + foto">
    <p:spTree>
      <p:nvGrpSpPr>
        <p:cNvPr id="1" name=""/>
        <p:cNvGrpSpPr/>
        <p:nvPr/>
      </p:nvGrpSpPr>
      <p:grpSpPr>
        <a:xfrm>
          <a:off x="0" y="0"/>
          <a:ext cx="0" cy="0"/>
          <a:chOff x="0" y="0"/>
          <a:chExt cx="0" cy="0"/>
        </a:xfrm>
      </p:grpSpPr>
      <p:pic>
        <p:nvPicPr>
          <p:cNvPr id="8" name="Afbeelding 7" descr="WL_PPT_balk 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7984"/>
            <a:ext cx="12192000" cy="890016"/>
          </a:xfrm>
          <a:prstGeom prst="rect">
            <a:avLst/>
          </a:prstGeom>
        </p:spPr>
      </p:pic>
      <p:sp>
        <p:nvSpPr>
          <p:cNvPr id="3" name="Tijdelijke aanduiding voor inhoud 2"/>
          <p:cNvSpPr>
            <a:spLocks noGrp="1"/>
          </p:cNvSpPr>
          <p:nvPr>
            <p:ph idx="1"/>
          </p:nvPr>
        </p:nvSpPr>
        <p:spPr>
          <a:xfrm>
            <a:off x="765154" y="539999"/>
            <a:ext cx="4940900" cy="5223383"/>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nl-NL"/>
              <a:t>Klikken om de tekststijl van het model te bewerken</a:t>
            </a:r>
          </a:p>
        </p:txBody>
      </p:sp>
      <p:sp>
        <p:nvSpPr>
          <p:cNvPr id="6" name="Tijdelijke aanduiding voor dianummer 5"/>
          <p:cNvSpPr>
            <a:spLocks noGrp="1"/>
          </p:cNvSpPr>
          <p:nvPr>
            <p:ph type="sldNum" sz="quarter" idx="12"/>
          </p:nvPr>
        </p:nvSpPr>
        <p:spPr>
          <a:xfrm>
            <a:off x="8737600" y="6332230"/>
            <a:ext cx="2844800" cy="365125"/>
          </a:xfrm>
        </p:spPr>
        <p:txBody>
          <a:bodyPr/>
          <a:lstStyle>
            <a:lvl1pPr>
              <a:defRPr sz="1467">
                <a:solidFill>
                  <a:srgbClr val="FFFFFF"/>
                </a:solidFill>
              </a:defRPr>
            </a:lvl1pPr>
          </a:lstStyle>
          <a:p>
            <a:fld id="{8045E213-55B2-47F5-9562-E4114DB83640}" type="slidenum">
              <a:rPr lang="nl-NL" smtClean="0"/>
              <a:t>‹nr.›</a:t>
            </a:fld>
            <a:endParaRPr lang="nl-NL"/>
          </a:p>
        </p:txBody>
      </p:sp>
      <p:sp>
        <p:nvSpPr>
          <p:cNvPr id="9" name="Tijdelijke aanduiding voor afbeelding 8"/>
          <p:cNvSpPr>
            <a:spLocks noGrp="1"/>
          </p:cNvSpPr>
          <p:nvPr>
            <p:ph type="pic" sz="quarter" idx="13"/>
          </p:nvPr>
        </p:nvSpPr>
        <p:spPr>
          <a:xfrm>
            <a:off x="6143551" y="539751"/>
            <a:ext cx="5438851" cy="5223631"/>
          </a:xfrm>
        </p:spPr>
        <p:txBody>
          <a:bodyPr/>
          <a:lstStyle>
            <a:lvl1pPr marL="0" indent="0">
              <a:buNone/>
              <a:defRPr/>
            </a:lvl1pPr>
          </a:lstStyle>
          <a:p>
            <a:r>
              <a:rPr lang="nl-NL"/>
              <a:t>Klik op het pictogram als u een afbeelding wilt toevoegen</a:t>
            </a:r>
          </a:p>
        </p:txBody>
      </p:sp>
    </p:spTree>
    <p:extLst>
      <p:ext uri="{BB962C8B-B14F-4D97-AF65-F5344CB8AC3E}">
        <p14:creationId xmlns:p14="http://schemas.microsoft.com/office/powerpoint/2010/main" val="266550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topagina">
    <p:spTree>
      <p:nvGrpSpPr>
        <p:cNvPr id="1" name=""/>
        <p:cNvGrpSpPr/>
        <p:nvPr/>
      </p:nvGrpSpPr>
      <p:grpSpPr>
        <a:xfrm>
          <a:off x="0" y="0"/>
          <a:ext cx="0" cy="0"/>
          <a:chOff x="0" y="0"/>
          <a:chExt cx="0" cy="0"/>
        </a:xfrm>
      </p:grpSpPr>
      <p:pic>
        <p:nvPicPr>
          <p:cNvPr id="5" name="Afbeelding 4" descr="WL_PPT_balk 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7984"/>
            <a:ext cx="12192000" cy="890016"/>
          </a:xfrm>
          <a:prstGeom prst="rect">
            <a:avLst/>
          </a:prstGeom>
        </p:spPr>
      </p:pic>
      <p:sp>
        <p:nvSpPr>
          <p:cNvPr id="9" name="Tijdelijke aanduiding voor afbeelding 8"/>
          <p:cNvSpPr>
            <a:spLocks noGrp="1"/>
          </p:cNvSpPr>
          <p:nvPr>
            <p:ph type="pic" sz="quarter" idx="13"/>
          </p:nvPr>
        </p:nvSpPr>
        <p:spPr>
          <a:xfrm>
            <a:off x="0" y="0"/>
            <a:ext cx="12192000" cy="5967984"/>
          </a:xfrm>
        </p:spPr>
        <p:txBody>
          <a:bodyPr/>
          <a:lstStyle>
            <a:lvl1pPr marL="0" indent="0">
              <a:buNone/>
              <a:defRPr/>
            </a:lvl1pPr>
          </a:lstStyle>
          <a:p>
            <a:r>
              <a:rPr lang="nl-NL"/>
              <a:t>Klik op het pictogram als u een afbeelding wilt toevoegen</a:t>
            </a:r>
          </a:p>
        </p:txBody>
      </p:sp>
      <p:sp>
        <p:nvSpPr>
          <p:cNvPr id="6" name="Tijdelijke aanduiding voor dianummer 5"/>
          <p:cNvSpPr>
            <a:spLocks noGrp="1"/>
          </p:cNvSpPr>
          <p:nvPr>
            <p:ph type="sldNum" sz="quarter" idx="12"/>
          </p:nvPr>
        </p:nvSpPr>
        <p:spPr>
          <a:xfrm>
            <a:off x="8737600" y="6332230"/>
            <a:ext cx="2844800" cy="365125"/>
          </a:xfrm>
        </p:spPr>
        <p:txBody>
          <a:bodyPr/>
          <a:lstStyle>
            <a:lvl1pPr>
              <a:defRPr sz="1467">
                <a:solidFill>
                  <a:srgbClr val="FFFFFF"/>
                </a:solidFill>
              </a:defRPr>
            </a:lvl1pPr>
          </a:lstStyle>
          <a:p>
            <a:fld id="{8045E213-55B2-47F5-9562-E4114DB83640}" type="slidenum">
              <a:rPr lang="nl-NL" smtClean="0"/>
              <a:t>‹nr.›</a:t>
            </a:fld>
            <a:endParaRPr lang="nl-NL"/>
          </a:p>
        </p:txBody>
      </p:sp>
    </p:spTree>
    <p:extLst>
      <p:ext uri="{BB962C8B-B14F-4D97-AF65-F5344CB8AC3E}">
        <p14:creationId xmlns:p14="http://schemas.microsoft.com/office/powerpoint/2010/main" val="1644512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65154" y="540001"/>
            <a:ext cx="10862399" cy="1404001"/>
          </a:xfrm>
          <a:prstGeom prst="rect">
            <a:avLst/>
          </a:prstGeom>
        </p:spPr>
        <p:txBody>
          <a:bodyPr vert="horz" lIns="0" tIns="0" rIns="0" bIns="0" rtlCol="0" anchor="t" anchorCtr="0">
            <a:normAutofit/>
          </a:bodyPr>
          <a:lstStyle/>
          <a:p>
            <a:r>
              <a:rPr lang="nl-NL"/>
              <a:t>Titelstijl van model bewerken</a:t>
            </a:r>
          </a:p>
        </p:txBody>
      </p:sp>
      <p:sp>
        <p:nvSpPr>
          <p:cNvPr id="3" name="Tijdelijke aanduiding voor tekst 2"/>
          <p:cNvSpPr>
            <a:spLocks noGrp="1"/>
          </p:cNvSpPr>
          <p:nvPr>
            <p:ph type="body" idx="1"/>
          </p:nvPr>
        </p:nvSpPr>
        <p:spPr>
          <a:xfrm>
            <a:off x="765152" y="1944000"/>
            <a:ext cx="10862400" cy="4009496"/>
          </a:xfrm>
          <a:prstGeom prst="rect">
            <a:avLst/>
          </a:prstGeom>
        </p:spPr>
        <p:txBody>
          <a:bodyPr vert="horz" lIns="0" tIns="0" rIns="0" bIns="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765152"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A5BBC87-974A-4C58-91FA-6C7D9094EBB1}" type="datetimeFigureOut">
              <a:rPr lang="nl-NL" smtClean="0"/>
              <a:t>16-6-2022</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045E213-55B2-47F5-9562-E4114DB83640}" type="slidenum">
              <a:rPr lang="nl-NL" smtClean="0"/>
              <a:t>‹nr.›</a:t>
            </a:fld>
            <a:endParaRPr lang="nl-NL"/>
          </a:p>
        </p:txBody>
      </p:sp>
    </p:spTree>
    <p:extLst>
      <p:ext uri="{BB962C8B-B14F-4D97-AF65-F5344CB8AC3E}">
        <p14:creationId xmlns:p14="http://schemas.microsoft.com/office/powerpoint/2010/main" val="398265510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txStyles>
    <p:titleStyle>
      <a:lvl1pPr algn="l" defTabSz="609585" rtl="0" eaLnBrk="1" latinLnBrk="0" hangingPunct="1">
        <a:spcBef>
          <a:spcPct val="0"/>
        </a:spcBef>
        <a:buNone/>
        <a:defRPr sz="5333" b="1" kern="1200">
          <a:solidFill>
            <a:schemeClr val="tx1"/>
          </a:solidFill>
          <a:latin typeface="+mj-lt"/>
          <a:ea typeface="+mj-ea"/>
          <a:cs typeface="+mj-cs"/>
        </a:defRPr>
      </a:lvl1pPr>
    </p:titleStyle>
    <p:bodyStyle>
      <a:lvl1pPr marL="474121" indent="-474121" algn="l" defTabSz="609585" rtl="0" eaLnBrk="1" latinLnBrk="0" hangingPunct="1">
        <a:spcBef>
          <a:spcPct val="20000"/>
        </a:spcBef>
        <a:buClr>
          <a:schemeClr val="tx2"/>
        </a:buClr>
        <a:buFont typeface="Arial"/>
        <a:buChar char="•"/>
        <a:defRPr sz="3200" kern="1200">
          <a:solidFill>
            <a:schemeClr val="tx1"/>
          </a:solidFill>
          <a:latin typeface="+mn-lt"/>
          <a:ea typeface="+mn-ea"/>
          <a:cs typeface="+mn-cs"/>
        </a:defRPr>
      </a:lvl1pPr>
      <a:lvl2pPr marL="956709" indent="-474121" algn="l" defTabSz="609585" rtl="0" eaLnBrk="1" latinLnBrk="0" hangingPunct="1">
        <a:spcBef>
          <a:spcPct val="20000"/>
        </a:spcBef>
        <a:buClr>
          <a:schemeClr val="tx2"/>
        </a:buClr>
        <a:buFont typeface="Arial"/>
        <a:buChar char="•"/>
        <a:defRPr sz="3200" kern="1200">
          <a:solidFill>
            <a:schemeClr val="tx1"/>
          </a:solidFill>
          <a:latin typeface="+mn-lt"/>
          <a:ea typeface="+mn-ea"/>
          <a:cs typeface="+mn-cs"/>
        </a:defRPr>
      </a:lvl2pPr>
      <a:lvl3pPr marL="1432948" indent="-474121" algn="l" defTabSz="609585" rtl="0" eaLnBrk="1" latinLnBrk="0" hangingPunct="1">
        <a:spcBef>
          <a:spcPct val="20000"/>
        </a:spcBef>
        <a:buClr>
          <a:schemeClr val="tx2"/>
        </a:buClr>
        <a:buFont typeface="Arial"/>
        <a:buChar char="•"/>
        <a:defRPr sz="3200" kern="1200">
          <a:solidFill>
            <a:schemeClr val="tx1"/>
          </a:solidFill>
          <a:latin typeface="+mn-lt"/>
          <a:ea typeface="+mn-ea"/>
          <a:cs typeface="+mn-cs"/>
        </a:defRPr>
      </a:lvl3pPr>
      <a:lvl4pPr marL="1909186" indent="-474121" algn="l" defTabSz="609585" rtl="0" eaLnBrk="1" latinLnBrk="0" hangingPunct="1">
        <a:spcBef>
          <a:spcPct val="20000"/>
        </a:spcBef>
        <a:buClr>
          <a:schemeClr val="tx2"/>
        </a:buClr>
        <a:buFont typeface="Arial"/>
        <a:buChar char="•"/>
        <a:defRPr sz="3200" kern="1200">
          <a:solidFill>
            <a:schemeClr val="tx1"/>
          </a:solidFill>
          <a:latin typeface="+mn-lt"/>
          <a:ea typeface="+mn-ea"/>
          <a:cs typeface="+mn-cs"/>
        </a:defRPr>
      </a:lvl4pPr>
      <a:lvl5pPr marL="2391774" indent="-474121" algn="l" defTabSz="609585" rtl="0" eaLnBrk="1" latinLnBrk="0" hangingPunct="1">
        <a:spcBef>
          <a:spcPct val="20000"/>
        </a:spcBef>
        <a:buClr>
          <a:schemeClr val="tx2"/>
        </a:buClr>
        <a:buFont typeface="Arial"/>
        <a:buChar char="•"/>
        <a:defRPr sz="32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wachtnietopwater.nl/" TargetMode="External"/><Relationship Id="rId3" Type="http://schemas.openxmlformats.org/officeDocument/2006/relationships/image" Target="../media/image8.png"/><Relationship Id="rId7" Type="http://schemas.openxmlformats.org/officeDocument/2006/relationships/hyperlink" Target="https://pixabay.com/fr/illustrations/facebook-logo-r%C3%A9seau-social-r%C3%A9seau-770688/" TargetMode="External"/><Relationship Id="rId12" Type="http://schemas.openxmlformats.org/officeDocument/2006/relationships/hyperlink" Target="http://www.waterschaplimburg/rimburgerwe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hyperlink" Target="https://fr.vikidia.org/wiki/Internet_Explorer" TargetMode="External"/><Relationship Id="rId5" Type="http://schemas.openxmlformats.org/officeDocument/2006/relationships/hyperlink" Target="https://www.freepngimg.com/png/62392-twitter-computer-icons-free-photo-png" TargetMode="External"/><Relationship Id="rId15" Type="http://schemas.openxmlformats.org/officeDocument/2006/relationships/comments" Target="../comments/comment3.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toolsandapplications.com/open-pdf-on-ipad-from-mail/" TargetMode="External"/><Relationship Id="rId14" Type="http://schemas.openxmlformats.org/officeDocument/2006/relationships/hyperlink" Target="http://www.waterklaar.n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waterklaar.nl/" TargetMode="External"/><Relationship Id="rId3" Type="http://schemas.openxmlformats.org/officeDocument/2006/relationships/image" Target="../media/image8.png"/><Relationship Id="rId7" Type="http://schemas.openxmlformats.org/officeDocument/2006/relationships/hyperlink" Target="https://pixabay.com/fr/illustrations/facebook-logo-r%C3%A9seau-social-r%C3%A9seau-770688/" TargetMode="External"/><Relationship Id="rId12" Type="http://schemas.openxmlformats.org/officeDocument/2006/relationships/hyperlink" Target="http://www.wachtnietopwater.n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hyperlink" Target="https://fr.vikidia.org/wiki/Internet_Explorer" TargetMode="External"/><Relationship Id="rId5" Type="http://schemas.openxmlformats.org/officeDocument/2006/relationships/hyperlink" Target="https://www.freepngimg.com/png/62392-twitter-computer-icons-free-photo-png" TargetMode="External"/><Relationship Id="rId15" Type="http://schemas.openxmlformats.org/officeDocument/2006/relationships/hyperlink" Target="http://www.waterschaplimburg/rimburgerweg"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toolsandapplications.com/open-pdf-on-ipad-from-mail/" TargetMode="External"/><Relationship Id="rId14" Type="http://schemas.openxmlformats.org/officeDocument/2006/relationships/hyperlink" Target="mailto:e.eigenhuijsen@waterschaplimburg.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comments" Target="../comments/comment1.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0AA"/>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3A82607-10FE-48E0-866F-687C7F2FB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602" y="0"/>
            <a:ext cx="4850398" cy="6858000"/>
          </a:xfrm>
          <a:prstGeom prst="rect">
            <a:avLst/>
          </a:prstGeom>
        </p:spPr>
      </p:pic>
      <p:sp>
        <p:nvSpPr>
          <p:cNvPr id="2" name="Titel 1">
            <a:extLst>
              <a:ext uri="{FF2B5EF4-FFF2-40B4-BE49-F238E27FC236}">
                <a16:creationId xmlns:a16="http://schemas.microsoft.com/office/drawing/2014/main" id="{DDB0C9F4-9D7F-4D63-9E25-FE0EBC89E051}"/>
              </a:ext>
            </a:extLst>
          </p:cNvPr>
          <p:cNvSpPr>
            <a:spLocks noGrp="1"/>
          </p:cNvSpPr>
          <p:nvPr>
            <p:ph type="ctrTitle"/>
          </p:nvPr>
        </p:nvSpPr>
        <p:spPr>
          <a:xfrm>
            <a:off x="2164562" y="1769065"/>
            <a:ext cx="9173998" cy="809844"/>
          </a:xfrm>
        </p:spPr>
        <p:txBody>
          <a:bodyPr>
            <a:normAutofit fontScale="90000"/>
          </a:bodyPr>
          <a:lstStyle/>
          <a:p>
            <a:r>
              <a:rPr lang="nl-NL" sz="5800" b="1" dirty="0">
                <a:solidFill>
                  <a:schemeClr val="bg1"/>
                </a:solidFill>
                <a:latin typeface="+mn-lt"/>
              </a:rPr>
              <a:t>Water in Balans - </a:t>
            </a:r>
            <a:r>
              <a:rPr lang="nl-NL" sz="5800" b="1" dirty="0" err="1">
                <a:solidFill>
                  <a:schemeClr val="bg1"/>
                </a:solidFill>
                <a:latin typeface="+mn-lt"/>
              </a:rPr>
              <a:t>Rimburgerweg</a:t>
            </a:r>
            <a:br>
              <a:rPr lang="nl-NL" sz="4800" b="1" dirty="0">
                <a:solidFill>
                  <a:schemeClr val="bg1"/>
                </a:solidFill>
                <a:latin typeface="+mn-lt"/>
              </a:rPr>
            </a:br>
            <a:r>
              <a:rPr lang="nl-NL" sz="4800" dirty="0">
                <a:solidFill>
                  <a:schemeClr val="bg1"/>
                </a:solidFill>
                <a:latin typeface="+mn-lt"/>
              </a:rPr>
              <a:t>  </a:t>
            </a:r>
            <a:endParaRPr lang="nl-NL" sz="4800" b="1" dirty="0">
              <a:solidFill>
                <a:schemeClr val="bg1"/>
              </a:solidFill>
              <a:latin typeface="+mn-lt"/>
            </a:endParaRPr>
          </a:p>
        </p:txBody>
      </p:sp>
      <p:sp>
        <p:nvSpPr>
          <p:cNvPr id="3" name="Ondertitel 2">
            <a:extLst>
              <a:ext uri="{FF2B5EF4-FFF2-40B4-BE49-F238E27FC236}">
                <a16:creationId xmlns:a16="http://schemas.microsoft.com/office/drawing/2014/main" id="{67D71776-C406-4E09-AFD9-AA7A693E8D5C}"/>
              </a:ext>
            </a:extLst>
          </p:cNvPr>
          <p:cNvSpPr>
            <a:spLocks noGrp="1"/>
          </p:cNvSpPr>
          <p:nvPr>
            <p:ph type="subTitle" idx="1"/>
          </p:nvPr>
        </p:nvSpPr>
        <p:spPr>
          <a:xfrm>
            <a:off x="2164562" y="3124200"/>
            <a:ext cx="6655588" cy="1381581"/>
          </a:xfrm>
        </p:spPr>
        <p:txBody>
          <a:bodyPr>
            <a:normAutofit fontScale="92500" lnSpcReduction="10000"/>
          </a:bodyPr>
          <a:lstStyle/>
          <a:p>
            <a:r>
              <a:rPr lang="nl-NL" sz="4500" dirty="0">
                <a:solidFill>
                  <a:schemeClr val="bg1"/>
                </a:solidFill>
              </a:rPr>
              <a:t>Bewonersbijeenkomst </a:t>
            </a:r>
          </a:p>
          <a:p>
            <a:r>
              <a:rPr lang="nl-NL" sz="4500" dirty="0">
                <a:solidFill>
                  <a:schemeClr val="bg1"/>
                </a:solidFill>
              </a:rPr>
              <a:t>7 juni 2022</a:t>
            </a:r>
          </a:p>
          <a:p>
            <a:endParaRPr lang="nl-NL" dirty="0"/>
          </a:p>
        </p:txBody>
      </p:sp>
      <p:sp>
        <p:nvSpPr>
          <p:cNvPr id="10" name="Rechthoek 9">
            <a:extLst>
              <a:ext uri="{FF2B5EF4-FFF2-40B4-BE49-F238E27FC236}">
                <a16:creationId xmlns:a16="http://schemas.microsoft.com/office/drawing/2014/main" id="{EEC4AC42-7734-440B-9EE8-7009D1AA1E87}"/>
              </a:ext>
            </a:extLst>
          </p:cNvPr>
          <p:cNvSpPr/>
          <p:nvPr/>
        </p:nvSpPr>
        <p:spPr>
          <a:xfrm>
            <a:off x="-1" y="5967662"/>
            <a:ext cx="12192000" cy="890337"/>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6" name="Afbeelding 5" descr="Afbeelding met tekst, teken&#10;&#10;Automatisch gegenereerde beschrijving">
            <a:extLst>
              <a:ext uri="{FF2B5EF4-FFF2-40B4-BE49-F238E27FC236}">
                <a16:creationId xmlns:a16="http://schemas.microsoft.com/office/drawing/2014/main" id="{B7428B7B-C074-449A-8122-153F88E95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60" y="6019723"/>
            <a:ext cx="807625" cy="786213"/>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ED795447-35D1-421A-ACF7-3A097413FD75}"/>
              </a:ext>
            </a:extLst>
          </p:cNvPr>
          <p:cNvPicPr>
            <a:picLocks noChangeAspect="1"/>
          </p:cNvPicPr>
          <p:nvPr/>
        </p:nvPicPr>
        <p:blipFill rotWithShape="1">
          <a:blip r:embed="rId4">
            <a:extLst>
              <a:ext uri="{28A0092B-C50C-407E-A947-70E740481C1C}">
                <a14:useLocalDpi xmlns:a14="http://schemas.microsoft.com/office/drawing/2010/main" val="0"/>
              </a:ext>
            </a:extLst>
          </a:blip>
          <a:srcRect t="9551" b="39452"/>
          <a:stretch/>
        </p:blipFill>
        <p:spPr>
          <a:xfrm>
            <a:off x="1295506" y="6071786"/>
            <a:ext cx="2495651" cy="682091"/>
          </a:xfrm>
          <a:prstGeom prst="rect">
            <a:avLst/>
          </a:prstGeom>
        </p:spPr>
      </p:pic>
    </p:spTree>
    <p:extLst>
      <p:ext uri="{BB962C8B-B14F-4D97-AF65-F5344CB8AC3E}">
        <p14:creationId xmlns:p14="http://schemas.microsoft.com/office/powerpoint/2010/main" val="62674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184612F-9F1F-4F16-BDD3-ECB57106230B}"/>
              </a:ext>
            </a:extLst>
          </p:cNvPr>
          <p:cNvSpPr txBox="1"/>
          <p:nvPr/>
        </p:nvSpPr>
        <p:spPr>
          <a:xfrm>
            <a:off x="1291829" y="140649"/>
            <a:ext cx="11110056" cy="646331"/>
          </a:xfrm>
          <a:prstGeom prst="rect">
            <a:avLst/>
          </a:prstGeom>
          <a:noFill/>
        </p:spPr>
        <p:txBody>
          <a:bodyPr wrap="square" lIns="91440" tIns="45720" rIns="91440" bIns="45720" rtlCol="0" anchor="t">
            <a:spAutoFit/>
          </a:bodyPr>
          <a:lstStyle/>
          <a:p>
            <a:r>
              <a:rPr lang="nl-NL" sz="3600" b="1" dirty="0">
                <a:solidFill>
                  <a:srgbClr val="0090AA"/>
                </a:solidFill>
              </a:rPr>
              <a:t>Stroombanenkaart</a:t>
            </a:r>
            <a:endParaRPr lang="nl-NL" sz="3600" b="1" dirty="0">
              <a:solidFill>
                <a:srgbClr val="0090AA"/>
              </a:solidFill>
              <a:cs typeface="Calibri"/>
            </a:endParaRPr>
          </a:p>
        </p:txBody>
      </p:sp>
      <p:pic>
        <p:nvPicPr>
          <p:cNvPr id="5" name="Afbeelding 4">
            <a:extLst>
              <a:ext uri="{FF2B5EF4-FFF2-40B4-BE49-F238E27FC236}">
                <a16:creationId xmlns:a16="http://schemas.microsoft.com/office/drawing/2014/main" id="{A2E549E3-38BD-4D5B-AB8A-A63E599F992A}"/>
              </a:ext>
            </a:extLst>
          </p:cNvPr>
          <p:cNvPicPr>
            <a:picLocks noChangeAspect="1"/>
          </p:cNvPicPr>
          <p:nvPr/>
        </p:nvPicPr>
        <p:blipFill>
          <a:blip r:embed="rId3"/>
          <a:stretch>
            <a:fillRect/>
          </a:stretch>
        </p:blipFill>
        <p:spPr>
          <a:xfrm>
            <a:off x="114146" y="140649"/>
            <a:ext cx="1069398" cy="1048221"/>
          </a:xfrm>
          <a:prstGeom prst="rect">
            <a:avLst/>
          </a:prstGeom>
        </p:spPr>
      </p:pic>
      <p:pic>
        <p:nvPicPr>
          <p:cNvPr id="7" name="Afbeelding 6">
            <a:extLst>
              <a:ext uri="{FF2B5EF4-FFF2-40B4-BE49-F238E27FC236}">
                <a16:creationId xmlns:a16="http://schemas.microsoft.com/office/drawing/2014/main" id="{20CF943B-E607-4491-9777-4183A8FFE044}"/>
              </a:ext>
            </a:extLst>
          </p:cNvPr>
          <p:cNvPicPr>
            <a:picLocks noChangeAspect="1"/>
          </p:cNvPicPr>
          <p:nvPr/>
        </p:nvPicPr>
        <p:blipFill>
          <a:blip r:embed="rId4"/>
          <a:stretch>
            <a:fillRect/>
          </a:stretch>
        </p:blipFill>
        <p:spPr>
          <a:xfrm>
            <a:off x="1291829" y="1009009"/>
            <a:ext cx="10421957" cy="4839981"/>
          </a:xfrm>
          <a:prstGeom prst="rect">
            <a:avLst/>
          </a:prstGeom>
        </p:spPr>
      </p:pic>
      <p:sp>
        <p:nvSpPr>
          <p:cNvPr id="2" name="Ovaal 1">
            <a:extLst>
              <a:ext uri="{FF2B5EF4-FFF2-40B4-BE49-F238E27FC236}">
                <a16:creationId xmlns:a16="http://schemas.microsoft.com/office/drawing/2014/main" id="{36F0BE38-5603-4EBF-B4DB-7514CB33AD51}"/>
              </a:ext>
            </a:extLst>
          </p:cNvPr>
          <p:cNvSpPr/>
          <p:nvPr/>
        </p:nvSpPr>
        <p:spPr>
          <a:xfrm>
            <a:off x="9167812" y="3467100"/>
            <a:ext cx="104776"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238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184612F-9F1F-4F16-BDD3-ECB57106230B}"/>
              </a:ext>
            </a:extLst>
          </p:cNvPr>
          <p:cNvSpPr txBox="1"/>
          <p:nvPr/>
        </p:nvSpPr>
        <p:spPr>
          <a:xfrm>
            <a:off x="1291829" y="140649"/>
            <a:ext cx="11110056" cy="1015663"/>
          </a:xfrm>
          <a:prstGeom prst="rect">
            <a:avLst/>
          </a:prstGeom>
          <a:noFill/>
        </p:spPr>
        <p:txBody>
          <a:bodyPr wrap="square" lIns="91440" tIns="45720" rIns="91440" bIns="45720" rtlCol="0" anchor="t">
            <a:spAutoFit/>
          </a:bodyPr>
          <a:lstStyle/>
          <a:p>
            <a:r>
              <a:rPr lang="nl-NL" sz="3600" b="1" dirty="0">
                <a:solidFill>
                  <a:srgbClr val="0090AA"/>
                </a:solidFill>
              </a:rPr>
              <a:t>Stroombanenkaart tijdens T100 bui</a:t>
            </a:r>
          </a:p>
          <a:p>
            <a:r>
              <a:rPr lang="nl-NL" sz="2400" b="1" dirty="0">
                <a:solidFill>
                  <a:srgbClr val="0090AA"/>
                </a:solidFill>
                <a:cs typeface="Calibri"/>
              </a:rPr>
              <a:t>61 mm/2 uur</a:t>
            </a:r>
          </a:p>
        </p:txBody>
      </p:sp>
      <p:pic>
        <p:nvPicPr>
          <p:cNvPr id="5" name="Afbeelding 4">
            <a:extLst>
              <a:ext uri="{FF2B5EF4-FFF2-40B4-BE49-F238E27FC236}">
                <a16:creationId xmlns:a16="http://schemas.microsoft.com/office/drawing/2014/main" id="{A2E549E3-38BD-4D5B-AB8A-A63E599F992A}"/>
              </a:ext>
            </a:extLst>
          </p:cNvPr>
          <p:cNvPicPr>
            <a:picLocks noChangeAspect="1"/>
          </p:cNvPicPr>
          <p:nvPr/>
        </p:nvPicPr>
        <p:blipFill>
          <a:blip r:embed="rId3"/>
          <a:stretch>
            <a:fillRect/>
          </a:stretch>
        </p:blipFill>
        <p:spPr>
          <a:xfrm>
            <a:off x="114146" y="140649"/>
            <a:ext cx="1069398" cy="1048221"/>
          </a:xfrm>
          <a:prstGeom prst="rect">
            <a:avLst/>
          </a:prstGeom>
        </p:spPr>
      </p:pic>
      <p:pic>
        <p:nvPicPr>
          <p:cNvPr id="6" name="Afbeelding 5">
            <a:extLst>
              <a:ext uri="{FF2B5EF4-FFF2-40B4-BE49-F238E27FC236}">
                <a16:creationId xmlns:a16="http://schemas.microsoft.com/office/drawing/2014/main" id="{9005A943-7007-490E-8569-06292E8927AE}"/>
              </a:ext>
            </a:extLst>
          </p:cNvPr>
          <p:cNvPicPr>
            <a:picLocks noChangeAspect="1"/>
          </p:cNvPicPr>
          <p:nvPr/>
        </p:nvPicPr>
        <p:blipFill>
          <a:blip r:embed="rId4"/>
          <a:stretch>
            <a:fillRect/>
          </a:stretch>
        </p:blipFill>
        <p:spPr>
          <a:xfrm>
            <a:off x="123370" y="1313934"/>
            <a:ext cx="11811154" cy="4579582"/>
          </a:xfrm>
          <a:prstGeom prst="rect">
            <a:avLst/>
          </a:prstGeom>
        </p:spPr>
      </p:pic>
      <p:sp>
        <p:nvSpPr>
          <p:cNvPr id="7" name="Ovaal 6">
            <a:extLst>
              <a:ext uri="{FF2B5EF4-FFF2-40B4-BE49-F238E27FC236}">
                <a16:creationId xmlns:a16="http://schemas.microsoft.com/office/drawing/2014/main" id="{6B548509-4D21-4246-8BBA-E3DDC1BC0F34}"/>
              </a:ext>
            </a:extLst>
          </p:cNvPr>
          <p:cNvSpPr/>
          <p:nvPr/>
        </p:nvSpPr>
        <p:spPr>
          <a:xfrm>
            <a:off x="8310562" y="3724275"/>
            <a:ext cx="104776"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786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184612F-9F1F-4F16-BDD3-ECB57106230B}"/>
              </a:ext>
            </a:extLst>
          </p:cNvPr>
          <p:cNvSpPr txBox="1"/>
          <p:nvPr/>
        </p:nvSpPr>
        <p:spPr>
          <a:xfrm>
            <a:off x="1291829" y="140649"/>
            <a:ext cx="11110056" cy="1015663"/>
          </a:xfrm>
          <a:prstGeom prst="rect">
            <a:avLst/>
          </a:prstGeom>
          <a:noFill/>
        </p:spPr>
        <p:txBody>
          <a:bodyPr wrap="square" lIns="91440" tIns="45720" rIns="91440" bIns="45720" rtlCol="0" anchor="t">
            <a:spAutoFit/>
          </a:bodyPr>
          <a:lstStyle/>
          <a:p>
            <a:r>
              <a:rPr lang="nl-NL" sz="3600" b="1" dirty="0">
                <a:solidFill>
                  <a:srgbClr val="0090AA"/>
                </a:solidFill>
              </a:rPr>
              <a:t>Stroombanenkaart tijdens T100 bui</a:t>
            </a:r>
          </a:p>
          <a:p>
            <a:r>
              <a:rPr lang="nl-NL" sz="2400" b="1" dirty="0">
                <a:solidFill>
                  <a:srgbClr val="0090AA"/>
                </a:solidFill>
                <a:cs typeface="Calibri"/>
              </a:rPr>
              <a:t>61 mm/2 uur</a:t>
            </a:r>
          </a:p>
        </p:txBody>
      </p:sp>
      <p:pic>
        <p:nvPicPr>
          <p:cNvPr id="5" name="Afbeelding 4">
            <a:extLst>
              <a:ext uri="{FF2B5EF4-FFF2-40B4-BE49-F238E27FC236}">
                <a16:creationId xmlns:a16="http://schemas.microsoft.com/office/drawing/2014/main" id="{A2E549E3-38BD-4D5B-AB8A-A63E599F992A}"/>
              </a:ext>
            </a:extLst>
          </p:cNvPr>
          <p:cNvPicPr>
            <a:picLocks noChangeAspect="1"/>
          </p:cNvPicPr>
          <p:nvPr/>
        </p:nvPicPr>
        <p:blipFill>
          <a:blip r:embed="rId3"/>
          <a:stretch>
            <a:fillRect/>
          </a:stretch>
        </p:blipFill>
        <p:spPr>
          <a:xfrm>
            <a:off x="114146" y="140649"/>
            <a:ext cx="1069398" cy="1048221"/>
          </a:xfrm>
          <a:prstGeom prst="rect">
            <a:avLst/>
          </a:prstGeom>
        </p:spPr>
      </p:pic>
      <p:pic>
        <p:nvPicPr>
          <p:cNvPr id="6" name="Afbeelding 5">
            <a:extLst>
              <a:ext uri="{FF2B5EF4-FFF2-40B4-BE49-F238E27FC236}">
                <a16:creationId xmlns:a16="http://schemas.microsoft.com/office/drawing/2014/main" id="{9005A943-7007-490E-8569-06292E8927AE}"/>
              </a:ext>
            </a:extLst>
          </p:cNvPr>
          <p:cNvPicPr>
            <a:picLocks noChangeAspect="1"/>
          </p:cNvPicPr>
          <p:nvPr/>
        </p:nvPicPr>
        <p:blipFill>
          <a:blip r:embed="rId4"/>
          <a:stretch>
            <a:fillRect/>
          </a:stretch>
        </p:blipFill>
        <p:spPr>
          <a:xfrm>
            <a:off x="123370" y="1313934"/>
            <a:ext cx="11811154" cy="4579582"/>
          </a:xfrm>
          <a:prstGeom prst="rect">
            <a:avLst/>
          </a:prstGeom>
        </p:spPr>
      </p:pic>
      <p:sp>
        <p:nvSpPr>
          <p:cNvPr id="7" name="Ovaal 6">
            <a:extLst>
              <a:ext uri="{FF2B5EF4-FFF2-40B4-BE49-F238E27FC236}">
                <a16:creationId xmlns:a16="http://schemas.microsoft.com/office/drawing/2014/main" id="{6B548509-4D21-4246-8BBA-E3DDC1BC0F34}"/>
              </a:ext>
            </a:extLst>
          </p:cNvPr>
          <p:cNvSpPr/>
          <p:nvPr/>
        </p:nvSpPr>
        <p:spPr>
          <a:xfrm>
            <a:off x="8310562" y="3724275"/>
            <a:ext cx="104776"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7742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0EE103-016E-45D8-8A6E-688E888DF534}"/>
              </a:ext>
            </a:extLst>
          </p:cNvPr>
          <p:cNvSpPr txBox="1"/>
          <p:nvPr/>
        </p:nvSpPr>
        <p:spPr>
          <a:xfrm>
            <a:off x="1453380" y="351664"/>
            <a:ext cx="9995670" cy="1431161"/>
          </a:xfrm>
          <a:prstGeom prst="rect">
            <a:avLst/>
          </a:prstGeom>
          <a:noFill/>
        </p:spPr>
        <p:txBody>
          <a:bodyPr wrap="square" lIns="91440" tIns="45720" rIns="91440" bIns="45720" rtlCol="0" anchor="t">
            <a:spAutoFit/>
          </a:bodyPr>
          <a:lstStyle/>
          <a:p>
            <a:r>
              <a:rPr lang="nl-NL" sz="3600" b="1" dirty="0">
                <a:solidFill>
                  <a:srgbClr val="0090AA"/>
                </a:solidFill>
                <a:cs typeface="Calibri"/>
              </a:rPr>
              <a:t>Vragen/opmerking over </a:t>
            </a:r>
            <a:r>
              <a:rPr lang="nl-NL" sz="3600" b="1" dirty="0" err="1">
                <a:solidFill>
                  <a:srgbClr val="0090AA"/>
                </a:solidFill>
                <a:cs typeface="Calibri"/>
              </a:rPr>
              <a:t>WiB</a:t>
            </a:r>
            <a:r>
              <a:rPr lang="nl-NL" sz="3600" b="1" dirty="0">
                <a:solidFill>
                  <a:srgbClr val="0090AA"/>
                </a:solidFill>
                <a:cs typeface="Calibri"/>
              </a:rPr>
              <a:t> </a:t>
            </a:r>
            <a:r>
              <a:rPr lang="nl-NL" sz="3600" b="1" dirty="0" err="1">
                <a:solidFill>
                  <a:srgbClr val="0090AA"/>
                </a:solidFill>
                <a:cs typeface="Calibri"/>
              </a:rPr>
              <a:t>Rimburgerweg</a:t>
            </a:r>
            <a:r>
              <a:rPr lang="nl-NL" sz="3600" b="1" dirty="0">
                <a:solidFill>
                  <a:srgbClr val="0090AA"/>
                </a:solidFill>
                <a:cs typeface="Calibri"/>
              </a:rPr>
              <a:t>?</a:t>
            </a:r>
          </a:p>
          <a:p>
            <a:endParaRPr lang="nl-NL" sz="1500" b="1" dirty="0">
              <a:solidFill>
                <a:srgbClr val="0090AA"/>
              </a:solidFill>
              <a:cs typeface="Calibri"/>
            </a:endParaRPr>
          </a:p>
          <a:p>
            <a:r>
              <a:rPr lang="nl-NL" sz="3600" b="1" dirty="0">
                <a:solidFill>
                  <a:srgbClr val="0090AA"/>
                </a:solidFill>
                <a:cs typeface="Calibri"/>
              </a:rPr>
              <a:t>Neem dit mee in het groepsgesprek</a:t>
            </a:r>
          </a:p>
        </p:txBody>
      </p:sp>
      <p:pic>
        <p:nvPicPr>
          <p:cNvPr id="3" name="Afbeelding 2">
            <a:extLst>
              <a:ext uri="{FF2B5EF4-FFF2-40B4-BE49-F238E27FC236}">
                <a16:creationId xmlns:a16="http://schemas.microsoft.com/office/drawing/2014/main" id="{2A884922-1F99-4825-A54D-41946E40C4A1}"/>
              </a:ext>
            </a:extLst>
          </p:cNvPr>
          <p:cNvPicPr>
            <a:picLocks noChangeAspect="1"/>
          </p:cNvPicPr>
          <p:nvPr/>
        </p:nvPicPr>
        <p:blipFill>
          <a:blip r:embed="rId3"/>
          <a:stretch>
            <a:fillRect/>
          </a:stretch>
        </p:blipFill>
        <p:spPr>
          <a:xfrm>
            <a:off x="114146" y="140649"/>
            <a:ext cx="1069398" cy="1048221"/>
          </a:xfrm>
          <a:prstGeom prst="rect">
            <a:avLst/>
          </a:prstGeom>
        </p:spPr>
      </p:pic>
      <p:pic>
        <p:nvPicPr>
          <p:cNvPr id="5" name="Afbeelding 4">
            <a:extLst>
              <a:ext uri="{FF2B5EF4-FFF2-40B4-BE49-F238E27FC236}">
                <a16:creationId xmlns:a16="http://schemas.microsoft.com/office/drawing/2014/main" id="{B10EFCE1-C63E-4681-9067-A24CDEFC264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78797" y="2780738"/>
            <a:ext cx="1069398" cy="1072540"/>
          </a:xfrm>
          <a:prstGeom prst="rect">
            <a:avLst/>
          </a:prstGeom>
        </p:spPr>
      </p:pic>
      <p:pic>
        <p:nvPicPr>
          <p:cNvPr id="8" name="Afbeelding 7" descr="Afbeelding met tekst, illustratie&#10;&#10;Automatisch gegenereerde beschrijving">
            <a:extLst>
              <a:ext uri="{FF2B5EF4-FFF2-40B4-BE49-F238E27FC236}">
                <a16:creationId xmlns:a16="http://schemas.microsoft.com/office/drawing/2014/main" id="{1D444FE4-2A8F-445B-83CC-9DDC763AF84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478797" y="4155497"/>
            <a:ext cx="1072541" cy="1072541"/>
          </a:xfrm>
          <a:prstGeom prst="rect">
            <a:avLst/>
          </a:prstGeom>
        </p:spPr>
      </p:pic>
      <p:pic>
        <p:nvPicPr>
          <p:cNvPr id="10" name="Afbeelding 9">
            <a:extLst>
              <a:ext uri="{FF2B5EF4-FFF2-40B4-BE49-F238E27FC236}">
                <a16:creationId xmlns:a16="http://schemas.microsoft.com/office/drawing/2014/main" id="{F47C2394-D0B9-43C9-9DEE-9061FCD7AF5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646536" y="4134324"/>
            <a:ext cx="1072540" cy="1072540"/>
          </a:xfrm>
          <a:prstGeom prst="rect">
            <a:avLst/>
          </a:prstGeom>
        </p:spPr>
      </p:pic>
      <p:pic>
        <p:nvPicPr>
          <p:cNvPr id="13" name="Afbeelding 12">
            <a:extLst>
              <a:ext uri="{FF2B5EF4-FFF2-40B4-BE49-F238E27FC236}">
                <a16:creationId xmlns:a16="http://schemas.microsoft.com/office/drawing/2014/main" id="{13475163-9680-4931-B6C5-249C9808406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398491" y="2723676"/>
            <a:ext cx="1320585" cy="1320585"/>
          </a:xfrm>
          <a:prstGeom prst="rect">
            <a:avLst/>
          </a:prstGeom>
        </p:spPr>
      </p:pic>
      <p:sp>
        <p:nvSpPr>
          <p:cNvPr id="9" name="Tekstvak 8">
            <a:extLst>
              <a:ext uri="{FF2B5EF4-FFF2-40B4-BE49-F238E27FC236}">
                <a16:creationId xmlns:a16="http://schemas.microsoft.com/office/drawing/2014/main" id="{040BA0F5-A150-4155-A4C9-9C8BF43926A4}"/>
              </a:ext>
            </a:extLst>
          </p:cNvPr>
          <p:cNvSpPr txBox="1"/>
          <p:nvPr/>
        </p:nvSpPr>
        <p:spPr>
          <a:xfrm>
            <a:off x="1453380" y="4479611"/>
            <a:ext cx="8818593" cy="2492990"/>
          </a:xfrm>
          <a:prstGeom prst="rect">
            <a:avLst/>
          </a:prstGeom>
          <a:noFill/>
        </p:spPr>
        <p:txBody>
          <a:bodyPr wrap="square" lIns="91440" tIns="45720" rIns="91440" bIns="45720" rtlCol="0" anchor="t">
            <a:spAutoFit/>
          </a:bodyPr>
          <a:lstStyle/>
          <a:p>
            <a:r>
              <a:rPr lang="nl-NL" sz="3000" dirty="0">
                <a:solidFill>
                  <a:srgbClr val="0090AA"/>
                </a:solidFill>
                <a:cs typeface="Calibri"/>
                <a:hlinkClick r:id="rId12"/>
              </a:rPr>
              <a:t>www.waterschaplimburg/rimburgerweg</a:t>
            </a:r>
            <a:endParaRPr lang="nl-NL" sz="3000" dirty="0">
              <a:solidFill>
                <a:srgbClr val="0090AA"/>
              </a:solidFill>
              <a:cs typeface="Calibri"/>
            </a:endParaRPr>
          </a:p>
          <a:p>
            <a:r>
              <a:rPr lang="nl-NL" sz="3000" dirty="0">
                <a:solidFill>
                  <a:srgbClr val="0090AA"/>
                </a:solidFill>
                <a:cs typeface="Calibri"/>
                <a:hlinkClick r:id="rId13"/>
              </a:rPr>
              <a:t>www.wachtnietopwater.nl</a:t>
            </a:r>
            <a:endParaRPr lang="nl-NL" sz="3000" dirty="0">
              <a:solidFill>
                <a:srgbClr val="0090AA"/>
              </a:solidFill>
              <a:cs typeface="Calibri"/>
            </a:endParaRPr>
          </a:p>
          <a:p>
            <a:r>
              <a:rPr lang="nl-NL" sz="3000" dirty="0">
                <a:solidFill>
                  <a:srgbClr val="0090AA"/>
                </a:solidFill>
                <a:cs typeface="Calibri"/>
                <a:hlinkClick r:id="rId14"/>
              </a:rPr>
              <a:t>www.waterklaar.nl</a:t>
            </a:r>
            <a:r>
              <a:rPr lang="nl-NL" sz="3000" dirty="0">
                <a:solidFill>
                  <a:srgbClr val="0090AA"/>
                </a:solidFill>
                <a:cs typeface="Calibri"/>
              </a:rPr>
              <a:t> </a:t>
            </a:r>
          </a:p>
          <a:p>
            <a:endParaRPr lang="nl-NL" sz="3000" dirty="0">
              <a:solidFill>
                <a:srgbClr val="0090AA"/>
              </a:solidFill>
              <a:cs typeface="Calibri"/>
            </a:endParaRPr>
          </a:p>
          <a:p>
            <a:endParaRPr lang="nl-NL" sz="3600" b="1" dirty="0">
              <a:solidFill>
                <a:srgbClr val="0090AA"/>
              </a:solidFill>
              <a:cs typeface="Calibri"/>
            </a:endParaRPr>
          </a:p>
        </p:txBody>
      </p:sp>
      <p:sp>
        <p:nvSpPr>
          <p:cNvPr id="11" name="Tekstvak 10">
            <a:extLst>
              <a:ext uri="{FF2B5EF4-FFF2-40B4-BE49-F238E27FC236}">
                <a16:creationId xmlns:a16="http://schemas.microsoft.com/office/drawing/2014/main" id="{45536506-F4B8-4603-BADF-FCFE07BE6C83}"/>
              </a:ext>
            </a:extLst>
          </p:cNvPr>
          <p:cNvSpPr txBox="1"/>
          <p:nvPr/>
        </p:nvSpPr>
        <p:spPr>
          <a:xfrm>
            <a:off x="1453380" y="2139714"/>
            <a:ext cx="10564680" cy="1938992"/>
          </a:xfrm>
          <a:prstGeom prst="rect">
            <a:avLst/>
          </a:prstGeom>
          <a:noFill/>
        </p:spPr>
        <p:txBody>
          <a:bodyPr wrap="square">
            <a:spAutoFit/>
          </a:bodyPr>
          <a:lstStyle/>
          <a:p>
            <a:r>
              <a:rPr lang="nl-NL" sz="3000" b="1" dirty="0">
                <a:solidFill>
                  <a:srgbClr val="44546A"/>
                </a:solidFill>
                <a:latin typeface="Calibri" panose="020F0502020204030204" pitchFamily="34" charset="0"/>
                <a:ea typeface="Times New Roman" panose="02020603050405020304" pitchFamily="18" charset="0"/>
                <a:cs typeface="Calibri" panose="020F0502020204030204" pitchFamily="34" charset="0"/>
              </a:rPr>
              <a:t>O</a:t>
            </a:r>
            <a:r>
              <a:rPr lang="nl-NL" sz="3000" b="1" dirty="0">
                <a:solidFill>
                  <a:srgbClr val="44546A"/>
                </a:solidFill>
                <a:effectLst/>
                <a:latin typeface="Calibri" panose="020F0502020204030204" pitchFamily="34" charset="0"/>
                <a:ea typeface="Times New Roman" panose="02020603050405020304" pitchFamily="18" charset="0"/>
                <a:cs typeface="Calibri" panose="020F0502020204030204" pitchFamily="34" charset="0"/>
              </a:rPr>
              <a:t>p het terras:</a:t>
            </a:r>
          </a:p>
          <a:p>
            <a:pPr marL="285750" indent="-285750">
              <a:buFont typeface="Arial" panose="020B0604020202020204" pitchFamily="34" charset="0"/>
              <a:buChar char="•"/>
            </a:pPr>
            <a:r>
              <a:rPr lang="nl-NL" sz="3000" dirty="0">
                <a:solidFill>
                  <a:srgbClr val="44546A"/>
                </a:solidFill>
                <a:effectLst/>
                <a:latin typeface="Calibri" panose="020F0502020204030204" pitchFamily="34" charset="0"/>
                <a:ea typeface="Times New Roman" panose="02020603050405020304" pitchFamily="18" charset="0"/>
                <a:cs typeface="Calibri" panose="020F0502020204030204" pitchFamily="34" charset="0"/>
              </a:rPr>
              <a:t>Tafel 6: Maurice de Wit </a:t>
            </a:r>
          </a:p>
          <a:p>
            <a:pPr marL="285750" indent="-285750">
              <a:buFont typeface="Arial" panose="020B0604020202020204" pitchFamily="34" charset="0"/>
              <a:buChar char="•"/>
            </a:pPr>
            <a:r>
              <a:rPr lang="nl-NL" sz="3000" dirty="0">
                <a:solidFill>
                  <a:srgbClr val="44546A"/>
                </a:solidFill>
                <a:latin typeface="Calibri" panose="020F0502020204030204" pitchFamily="34" charset="0"/>
              </a:rPr>
              <a:t>Tafel 7: Jos Eussen</a:t>
            </a:r>
          </a:p>
          <a:p>
            <a:pPr marL="285750" indent="-285750">
              <a:buFont typeface="Arial" panose="020B0604020202020204" pitchFamily="34" charset="0"/>
              <a:buChar char="•"/>
            </a:pPr>
            <a:r>
              <a:rPr lang="nl-NL" sz="3000" dirty="0">
                <a:solidFill>
                  <a:srgbClr val="44546A"/>
                </a:solidFill>
                <a:latin typeface="Calibri" panose="020F0502020204030204" pitchFamily="34" charset="0"/>
              </a:rPr>
              <a:t>Tafel 8: Eva Eigenhuijsen</a:t>
            </a:r>
            <a:endParaRPr lang="nl-NL" sz="3000" dirty="0"/>
          </a:p>
        </p:txBody>
      </p:sp>
    </p:spTree>
    <p:extLst>
      <p:ext uri="{BB962C8B-B14F-4D97-AF65-F5344CB8AC3E}">
        <p14:creationId xmlns:p14="http://schemas.microsoft.com/office/powerpoint/2010/main" val="80413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0EE103-016E-45D8-8A6E-688E888DF534}"/>
              </a:ext>
            </a:extLst>
          </p:cNvPr>
          <p:cNvSpPr txBox="1"/>
          <p:nvPr/>
        </p:nvSpPr>
        <p:spPr>
          <a:xfrm>
            <a:off x="1453380" y="351664"/>
            <a:ext cx="9995670" cy="646331"/>
          </a:xfrm>
          <a:prstGeom prst="rect">
            <a:avLst/>
          </a:prstGeom>
          <a:noFill/>
        </p:spPr>
        <p:txBody>
          <a:bodyPr wrap="square" lIns="91440" tIns="45720" rIns="91440" bIns="45720" rtlCol="0" anchor="t">
            <a:spAutoFit/>
          </a:bodyPr>
          <a:lstStyle/>
          <a:p>
            <a:r>
              <a:rPr lang="nl-NL" sz="3600" b="1" dirty="0">
                <a:solidFill>
                  <a:srgbClr val="0090AA"/>
                </a:solidFill>
                <a:cs typeface="Calibri"/>
              </a:rPr>
              <a:t>Groepsgesprek</a:t>
            </a:r>
          </a:p>
        </p:txBody>
      </p:sp>
      <p:pic>
        <p:nvPicPr>
          <p:cNvPr id="3" name="Afbeelding 2">
            <a:extLst>
              <a:ext uri="{FF2B5EF4-FFF2-40B4-BE49-F238E27FC236}">
                <a16:creationId xmlns:a16="http://schemas.microsoft.com/office/drawing/2014/main" id="{2A884922-1F99-4825-A54D-41946E40C4A1}"/>
              </a:ext>
            </a:extLst>
          </p:cNvPr>
          <p:cNvPicPr>
            <a:picLocks noChangeAspect="1"/>
          </p:cNvPicPr>
          <p:nvPr/>
        </p:nvPicPr>
        <p:blipFill>
          <a:blip r:embed="rId3"/>
          <a:stretch>
            <a:fillRect/>
          </a:stretch>
        </p:blipFill>
        <p:spPr>
          <a:xfrm>
            <a:off x="114146" y="140649"/>
            <a:ext cx="1069398" cy="1048221"/>
          </a:xfrm>
          <a:prstGeom prst="rect">
            <a:avLst/>
          </a:prstGeom>
        </p:spPr>
      </p:pic>
      <p:sp>
        <p:nvSpPr>
          <p:cNvPr id="11" name="Tekstvak 10">
            <a:extLst>
              <a:ext uri="{FF2B5EF4-FFF2-40B4-BE49-F238E27FC236}">
                <a16:creationId xmlns:a16="http://schemas.microsoft.com/office/drawing/2014/main" id="{45536506-F4B8-4603-BADF-FCFE07BE6C83}"/>
              </a:ext>
            </a:extLst>
          </p:cNvPr>
          <p:cNvSpPr txBox="1"/>
          <p:nvPr/>
        </p:nvSpPr>
        <p:spPr>
          <a:xfrm>
            <a:off x="1453380" y="1188870"/>
            <a:ext cx="10564680" cy="4247317"/>
          </a:xfrm>
          <a:prstGeom prst="rect">
            <a:avLst/>
          </a:prstGeom>
          <a:noFill/>
        </p:spPr>
        <p:txBody>
          <a:bodyPr wrap="square">
            <a:spAutoFit/>
          </a:bodyPr>
          <a:lstStyle/>
          <a:p>
            <a:r>
              <a:rPr lang="nl-NL" sz="3000" dirty="0">
                <a:effectLst/>
                <a:latin typeface="Calibri" panose="020F0502020204030204" pitchFamily="34" charset="0"/>
                <a:ea typeface="Times New Roman" panose="02020603050405020304" pitchFamily="18" charset="0"/>
                <a:cs typeface="Calibri" panose="020F0502020204030204" pitchFamily="34" charset="0"/>
              </a:rPr>
              <a:t>In gesprek met elkaar over:</a:t>
            </a:r>
          </a:p>
          <a:p>
            <a:pPr marL="285750" indent="-285750">
              <a:buFont typeface="Arial" panose="020B0604020202020204" pitchFamily="34" charset="0"/>
              <a:buChar char="•"/>
            </a:pPr>
            <a:r>
              <a:rPr lang="nl-NL" sz="3000" b="1" dirty="0">
                <a:effectLst/>
                <a:latin typeface="Calibri" panose="020F0502020204030204" pitchFamily="34" charset="0"/>
                <a:ea typeface="Times New Roman" panose="02020603050405020304" pitchFamily="18" charset="0"/>
                <a:cs typeface="Calibri" panose="020F0502020204030204" pitchFamily="34" charset="0"/>
              </a:rPr>
              <a:t>Wat</a:t>
            </a:r>
            <a:r>
              <a:rPr lang="nl-NL" sz="3000" dirty="0">
                <a:effectLst/>
                <a:latin typeface="Calibri" panose="020F0502020204030204" pitchFamily="34" charset="0"/>
                <a:ea typeface="Times New Roman" panose="02020603050405020304" pitchFamily="18" charset="0"/>
                <a:cs typeface="Calibri" panose="020F0502020204030204" pitchFamily="34" charset="0"/>
              </a:rPr>
              <a:t> is het probleem hier: </a:t>
            </a:r>
            <a:r>
              <a:rPr lang="nl-NL" sz="3000" i="1" dirty="0">
                <a:effectLst/>
                <a:latin typeface="Calibri" panose="020F0502020204030204" pitchFamily="34" charset="0"/>
                <a:ea typeface="Times New Roman" panose="02020603050405020304" pitchFamily="18" charset="0"/>
                <a:cs typeface="Calibri" panose="020F0502020204030204" pitchFamily="34" charset="0"/>
              </a:rPr>
              <a:t>Hoe en waar heeft u wateroverlast ervaren?</a:t>
            </a:r>
          </a:p>
          <a:p>
            <a:pPr marL="285750" indent="-285750">
              <a:buFont typeface="Arial" panose="020B0604020202020204" pitchFamily="34" charset="0"/>
              <a:buChar char="•"/>
            </a:pPr>
            <a:r>
              <a:rPr lang="nl-NL" sz="3000" b="1" i="1" dirty="0">
                <a:latin typeface="Calibri" panose="020F0502020204030204" pitchFamily="34" charset="0"/>
                <a:ea typeface="Times New Roman" panose="02020603050405020304" pitchFamily="18" charset="0"/>
                <a:cs typeface="Calibri" panose="020F0502020204030204" pitchFamily="34" charset="0"/>
              </a:rPr>
              <a:t>Waar</a:t>
            </a:r>
            <a:r>
              <a:rPr lang="nl-NL" sz="3000" i="1" dirty="0">
                <a:latin typeface="Calibri" panose="020F0502020204030204" pitchFamily="34" charset="0"/>
                <a:ea typeface="Times New Roman" panose="02020603050405020304" pitchFamily="18" charset="0"/>
                <a:cs typeface="Calibri" panose="020F0502020204030204" pitchFamily="34" charset="0"/>
              </a:rPr>
              <a:t> ziet u </a:t>
            </a:r>
            <a:r>
              <a:rPr lang="nl-NL" sz="3000" b="1" i="1" dirty="0">
                <a:latin typeface="Calibri" panose="020F0502020204030204" pitchFamily="34" charset="0"/>
                <a:ea typeface="Times New Roman" panose="02020603050405020304" pitchFamily="18" charset="0"/>
                <a:cs typeface="Calibri" panose="020F0502020204030204" pitchFamily="34" charset="0"/>
              </a:rPr>
              <a:t>welke </a:t>
            </a:r>
            <a:r>
              <a:rPr lang="nl-NL" sz="3000" i="1" dirty="0">
                <a:latin typeface="Calibri" panose="020F0502020204030204" pitchFamily="34" charset="0"/>
                <a:ea typeface="Times New Roman" panose="02020603050405020304" pitchFamily="18" charset="0"/>
                <a:cs typeface="Calibri" panose="020F0502020204030204" pitchFamily="34" charset="0"/>
              </a:rPr>
              <a:t>oplossingen in de omgeving </a:t>
            </a:r>
            <a:r>
              <a:rPr lang="nl-NL" sz="3000" i="1" dirty="0" err="1">
                <a:latin typeface="Calibri" panose="020F0502020204030204" pitchFamily="34" charset="0"/>
                <a:ea typeface="Times New Roman" panose="02020603050405020304" pitchFamily="18" charset="0"/>
                <a:cs typeface="Calibri" panose="020F0502020204030204" pitchFamily="34" charset="0"/>
              </a:rPr>
              <a:t>Rimburgerweg</a:t>
            </a:r>
            <a:r>
              <a:rPr lang="nl-NL" sz="3000" i="1" dirty="0">
                <a:latin typeface="Calibri" panose="020F0502020204030204" pitchFamily="34" charset="0"/>
                <a:ea typeface="Times New Roman" panose="02020603050405020304" pitchFamily="18" charset="0"/>
                <a:cs typeface="Calibri" panose="020F0502020204030204" pitchFamily="34" charset="0"/>
              </a:rPr>
              <a:t> om de kans op wateroverlast te verkleinen?</a:t>
            </a:r>
            <a:endParaRPr lang="nl-NL" sz="3000" i="1" dirty="0">
              <a:effectLst/>
              <a:latin typeface="Calibri" panose="020F0502020204030204" pitchFamily="34" charset="0"/>
              <a:ea typeface="Times New Roman" panose="02020603050405020304" pitchFamily="18" charset="0"/>
              <a:cs typeface="Calibri" panose="020F0502020204030204" pitchFamily="34" charset="0"/>
            </a:endParaRPr>
          </a:p>
          <a:p>
            <a:r>
              <a:rPr lang="nl-NL" sz="3000" dirty="0">
                <a:effectLst/>
                <a:latin typeface="Calibri" panose="020F0502020204030204" pitchFamily="34" charset="0"/>
                <a:ea typeface="Times New Roman" panose="02020603050405020304" pitchFamily="18" charset="0"/>
                <a:cs typeface="Calibri" panose="020F0502020204030204" pitchFamily="34" charset="0"/>
              </a:rPr>
              <a:t>	1.	Knop 1: maatregelen landelijk gebied</a:t>
            </a:r>
          </a:p>
          <a:p>
            <a:r>
              <a:rPr lang="nl-NL" sz="3000" dirty="0">
                <a:effectLst/>
                <a:latin typeface="Calibri" panose="020F0502020204030204" pitchFamily="34" charset="0"/>
                <a:ea typeface="Times New Roman" panose="02020603050405020304" pitchFamily="18" charset="0"/>
                <a:cs typeface="Calibri" panose="020F0502020204030204" pitchFamily="34" charset="0"/>
              </a:rPr>
              <a:t>	2.	Knop 2: maatregelen stedelijk gebied</a:t>
            </a:r>
          </a:p>
          <a:p>
            <a:r>
              <a:rPr lang="nl-NL" sz="3000" dirty="0">
                <a:effectLst/>
                <a:latin typeface="Calibri" panose="020F0502020204030204" pitchFamily="34" charset="0"/>
                <a:ea typeface="Times New Roman" panose="02020603050405020304" pitchFamily="18" charset="0"/>
                <a:cs typeface="Calibri" panose="020F0502020204030204" pitchFamily="34" charset="0"/>
              </a:rPr>
              <a:t>	3.	Knop 3: maatregelen watersysteem</a:t>
            </a:r>
          </a:p>
          <a:p>
            <a:r>
              <a:rPr lang="nl-NL" sz="3000" dirty="0">
                <a:effectLst/>
                <a:latin typeface="Calibri" panose="020F0502020204030204" pitchFamily="34" charset="0"/>
                <a:ea typeface="Times New Roman" panose="02020603050405020304" pitchFamily="18" charset="0"/>
                <a:cs typeface="Calibri" panose="020F0502020204030204" pitchFamily="34" charset="0"/>
              </a:rPr>
              <a:t>	4.	Knop 4: maatregelen die bewoners zelf kunnen nemen</a:t>
            </a:r>
          </a:p>
        </p:txBody>
      </p:sp>
    </p:spTree>
    <p:extLst>
      <p:ext uri="{BB962C8B-B14F-4D97-AF65-F5344CB8AC3E}">
        <p14:creationId xmlns:p14="http://schemas.microsoft.com/office/powerpoint/2010/main" val="420116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0EE103-016E-45D8-8A6E-688E888DF534}"/>
              </a:ext>
            </a:extLst>
          </p:cNvPr>
          <p:cNvSpPr txBox="1"/>
          <p:nvPr/>
        </p:nvSpPr>
        <p:spPr>
          <a:xfrm>
            <a:off x="1453380" y="351664"/>
            <a:ext cx="9995670" cy="646331"/>
          </a:xfrm>
          <a:prstGeom prst="rect">
            <a:avLst/>
          </a:prstGeom>
          <a:noFill/>
        </p:spPr>
        <p:txBody>
          <a:bodyPr wrap="square" lIns="91440" tIns="45720" rIns="91440" bIns="45720" rtlCol="0" anchor="t">
            <a:spAutoFit/>
          </a:bodyPr>
          <a:lstStyle/>
          <a:p>
            <a:r>
              <a:rPr lang="nl-NL" sz="3600" b="1" dirty="0">
                <a:solidFill>
                  <a:srgbClr val="0090AA"/>
                </a:solidFill>
                <a:cs typeface="Calibri"/>
              </a:rPr>
              <a:t>In contact met elkaar</a:t>
            </a:r>
          </a:p>
        </p:txBody>
      </p:sp>
      <p:pic>
        <p:nvPicPr>
          <p:cNvPr id="3" name="Afbeelding 2">
            <a:extLst>
              <a:ext uri="{FF2B5EF4-FFF2-40B4-BE49-F238E27FC236}">
                <a16:creationId xmlns:a16="http://schemas.microsoft.com/office/drawing/2014/main" id="{2A884922-1F99-4825-A54D-41946E40C4A1}"/>
              </a:ext>
            </a:extLst>
          </p:cNvPr>
          <p:cNvPicPr>
            <a:picLocks noChangeAspect="1"/>
          </p:cNvPicPr>
          <p:nvPr/>
        </p:nvPicPr>
        <p:blipFill>
          <a:blip r:embed="rId3"/>
          <a:stretch>
            <a:fillRect/>
          </a:stretch>
        </p:blipFill>
        <p:spPr>
          <a:xfrm>
            <a:off x="114146" y="140649"/>
            <a:ext cx="1069398" cy="1048221"/>
          </a:xfrm>
          <a:prstGeom prst="rect">
            <a:avLst/>
          </a:prstGeom>
        </p:spPr>
      </p:pic>
      <p:pic>
        <p:nvPicPr>
          <p:cNvPr id="5" name="Afbeelding 4">
            <a:extLst>
              <a:ext uri="{FF2B5EF4-FFF2-40B4-BE49-F238E27FC236}">
                <a16:creationId xmlns:a16="http://schemas.microsoft.com/office/drawing/2014/main" id="{B10EFCE1-C63E-4681-9067-A24CDEFC264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78797" y="2780738"/>
            <a:ext cx="1069398" cy="1072540"/>
          </a:xfrm>
          <a:prstGeom prst="rect">
            <a:avLst/>
          </a:prstGeom>
        </p:spPr>
      </p:pic>
      <p:pic>
        <p:nvPicPr>
          <p:cNvPr id="8" name="Afbeelding 7" descr="Afbeelding met tekst, illustratie&#10;&#10;Automatisch gegenereerde beschrijving">
            <a:extLst>
              <a:ext uri="{FF2B5EF4-FFF2-40B4-BE49-F238E27FC236}">
                <a16:creationId xmlns:a16="http://schemas.microsoft.com/office/drawing/2014/main" id="{1D444FE4-2A8F-445B-83CC-9DDC763AF84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478797" y="4155497"/>
            <a:ext cx="1072541" cy="1072541"/>
          </a:xfrm>
          <a:prstGeom prst="rect">
            <a:avLst/>
          </a:prstGeom>
        </p:spPr>
      </p:pic>
      <p:pic>
        <p:nvPicPr>
          <p:cNvPr id="10" name="Afbeelding 9">
            <a:extLst>
              <a:ext uri="{FF2B5EF4-FFF2-40B4-BE49-F238E27FC236}">
                <a16:creationId xmlns:a16="http://schemas.microsoft.com/office/drawing/2014/main" id="{F47C2394-D0B9-43C9-9DEE-9061FCD7AF5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646536" y="4134324"/>
            <a:ext cx="1072540" cy="1072540"/>
          </a:xfrm>
          <a:prstGeom prst="rect">
            <a:avLst/>
          </a:prstGeom>
        </p:spPr>
      </p:pic>
      <p:pic>
        <p:nvPicPr>
          <p:cNvPr id="13" name="Afbeelding 12">
            <a:extLst>
              <a:ext uri="{FF2B5EF4-FFF2-40B4-BE49-F238E27FC236}">
                <a16:creationId xmlns:a16="http://schemas.microsoft.com/office/drawing/2014/main" id="{13475163-9680-4931-B6C5-249C9808406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398491" y="2723676"/>
            <a:ext cx="1320585" cy="1320585"/>
          </a:xfrm>
          <a:prstGeom prst="rect">
            <a:avLst/>
          </a:prstGeom>
        </p:spPr>
      </p:pic>
      <p:sp>
        <p:nvSpPr>
          <p:cNvPr id="9" name="Tekstvak 8">
            <a:extLst>
              <a:ext uri="{FF2B5EF4-FFF2-40B4-BE49-F238E27FC236}">
                <a16:creationId xmlns:a16="http://schemas.microsoft.com/office/drawing/2014/main" id="{040BA0F5-A150-4155-A4C9-9C8BF43926A4}"/>
              </a:ext>
            </a:extLst>
          </p:cNvPr>
          <p:cNvSpPr txBox="1"/>
          <p:nvPr/>
        </p:nvSpPr>
        <p:spPr>
          <a:xfrm>
            <a:off x="1453380" y="4479611"/>
            <a:ext cx="8818593" cy="2492990"/>
          </a:xfrm>
          <a:prstGeom prst="rect">
            <a:avLst/>
          </a:prstGeom>
          <a:noFill/>
        </p:spPr>
        <p:txBody>
          <a:bodyPr wrap="square" lIns="91440" tIns="45720" rIns="91440" bIns="45720" rtlCol="0" anchor="t">
            <a:spAutoFit/>
          </a:bodyPr>
          <a:lstStyle/>
          <a:p>
            <a:r>
              <a:rPr lang="nl-NL" sz="3000" dirty="0">
                <a:cs typeface="Calibri"/>
              </a:rPr>
              <a:t>En wilt u meer informatie om zelf actie te kunnen</a:t>
            </a:r>
          </a:p>
          <a:p>
            <a:r>
              <a:rPr lang="nl-NL" sz="3000" dirty="0">
                <a:cs typeface="Calibri"/>
              </a:rPr>
              <a:t>ondernemen, kijk dan op: </a:t>
            </a:r>
          </a:p>
          <a:p>
            <a:r>
              <a:rPr lang="nl-NL" sz="3000" dirty="0">
                <a:solidFill>
                  <a:srgbClr val="0090AA"/>
                </a:solidFill>
                <a:cs typeface="Calibri"/>
                <a:hlinkClick r:id="rId12"/>
              </a:rPr>
              <a:t>www.wachtnietopwater.nl</a:t>
            </a:r>
            <a:r>
              <a:rPr lang="nl-NL" sz="3000" dirty="0">
                <a:solidFill>
                  <a:srgbClr val="0090AA"/>
                </a:solidFill>
                <a:cs typeface="Calibri"/>
              </a:rPr>
              <a:t> </a:t>
            </a:r>
            <a:r>
              <a:rPr lang="nl-NL" sz="3000" dirty="0">
                <a:cs typeface="Calibri"/>
              </a:rPr>
              <a:t>en</a:t>
            </a:r>
            <a:r>
              <a:rPr lang="nl-NL" sz="3000" dirty="0">
                <a:solidFill>
                  <a:srgbClr val="0090AA"/>
                </a:solidFill>
                <a:cs typeface="Calibri"/>
              </a:rPr>
              <a:t> </a:t>
            </a:r>
            <a:r>
              <a:rPr lang="nl-NL" sz="3000" dirty="0">
                <a:solidFill>
                  <a:srgbClr val="0090AA"/>
                </a:solidFill>
                <a:cs typeface="Calibri"/>
                <a:hlinkClick r:id="rId13"/>
              </a:rPr>
              <a:t>www.waterklaar.nl</a:t>
            </a:r>
            <a:r>
              <a:rPr lang="nl-NL" sz="3000" dirty="0">
                <a:solidFill>
                  <a:srgbClr val="0090AA"/>
                </a:solidFill>
                <a:cs typeface="Calibri"/>
              </a:rPr>
              <a:t> </a:t>
            </a:r>
          </a:p>
          <a:p>
            <a:endParaRPr lang="nl-NL" sz="3000" dirty="0">
              <a:solidFill>
                <a:srgbClr val="0090AA"/>
              </a:solidFill>
              <a:cs typeface="Calibri"/>
            </a:endParaRPr>
          </a:p>
          <a:p>
            <a:endParaRPr lang="nl-NL" sz="3600" b="1" dirty="0">
              <a:solidFill>
                <a:srgbClr val="0090AA"/>
              </a:solidFill>
              <a:cs typeface="Calibri"/>
            </a:endParaRPr>
          </a:p>
        </p:txBody>
      </p:sp>
      <p:sp>
        <p:nvSpPr>
          <p:cNvPr id="11" name="Tekstvak 10">
            <a:extLst>
              <a:ext uri="{FF2B5EF4-FFF2-40B4-BE49-F238E27FC236}">
                <a16:creationId xmlns:a16="http://schemas.microsoft.com/office/drawing/2014/main" id="{45536506-F4B8-4603-BADF-FCFE07BE6C83}"/>
              </a:ext>
            </a:extLst>
          </p:cNvPr>
          <p:cNvSpPr txBox="1"/>
          <p:nvPr/>
        </p:nvSpPr>
        <p:spPr>
          <a:xfrm>
            <a:off x="1453380" y="1170218"/>
            <a:ext cx="10564680" cy="3323987"/>
          </a:xfrm>
          <a:prstGeom prst="rect">
            <a:avLst/>
          </a:prstGeom>
          <a:noFill/>
        </p:spPr>
        <p:txBody>
          <a:bodyPr wrap="square">
            <a:spAutoFit/>
          </a:bodyPr>
          <a:lstStyle/>
          <a:p>
            <a:r>
              <a:rPr lang="nl-NL" sz="3000" b="1" dirty="0">
                <a:latin typeface="Calibri" panose="020F0502020204030204" pitchFamily="34" charset="0"/>
                <a:ea typeface="Times New Roman" panose="02020603050405020304" pitchFamily="18" charset="0"/>
                <a:cs typeface="Calibri" panose="020F0502020204030204" pitchFamily="34" charset="0"/>
              </a:rPr>
              <a:t>Als u vragen of opmerkingen heeft dan horen wij dat graag</a:t>
            </a:r>
          </a:p>
          <a:p>
            <a:r>
              <a:rPr lang="nl-NL" sz="3000" dirty="0">
                <a:effectLst/>
                <a:latin typeface="Calibri" panose="020F0502020204030204" pitchFamily="34" charset="0"/>
                <a:ea typeface="Times New Roman" panose="02020603050405020304" pitchFamily="18" charset="0"/>
                <a:cs typeface="Calibri" panose="020F0502020204030204" pitchFamily="34" charset="0"/>
              </a:rPr>
              <a:t>Neem contact op met Omgevingsmanager Eva Eigenhuijsen</a:t>
            </a:r>
          </a:p>
          <a:p>
            <a:r>
              <a:rPr lang="nl-NL" sz="3000" dirty="0">
                <a:solidFill>
                  <a:srgbClr val="44546A"/>
                </a:solidFill>
                <a:effectLst/>
                <a:latin typeface="Calibri" panose="020F0502020204030204" pitchFamily="34" charset="0"/>
                <a:ea typeface="Times New Roman" panose="02020603050405020304" pitchFamily="18" charset="0"/>
                <a:cs typeface="Calibri" panose="020F0502020204030204" pitchFamily="34" charset="0"/>
                <a:hlinkClick r:id="rId14"/>
              </a:rPr>
              <a:t>e.eigenhuijsen@waterschaplimburg.nl</a:t>
            </a:r>
            <a:r>
              <a:rPr lang="nl-NL" sz="3000" dirty="0">
                <a:solidFill>
                  <a:srgbClr val="44546A"/>
                </a:solidFill>
                <a:effectLst/>
                <a:latin typeface="Calibri" panose="020F0502020204030204" pitchFamily="34" charset="0"/>
                <a:ea typeface="Times New Roman" panose="02020603050405020304" pitchFamily="18" charset="0"/>
                <a:cs typeface="Calibri" panose="020F0502020204030204" pitchFamily="34" charset="0"/>
              </a:rPr>
              <a:t> </a:t>
            </a:r>
            <a:r>
              <a:rPr lang="nl-NL" sz="3000" dirty="0">
                <a:effectLst/>
                <a:latin typeface="Calibri" panose="020F0502020204030204" pitchFamily="34" charset="0"/>
                <a:ea typeface="Times New Roman" panose="02020603050405020304" pitchFamily="18" charset="0"/>
                <a:cs typeface="Calibri" panose="020F0502020204030204" pitchFamily="34" charset="0"/>
              </a:rPr>
              <a:t>06-51 68 3000</a:t>
            </a:r>
          </a:p>
          <a:p>
            <a:endParaRPr lang="nl-NL" sz="3000" dirty="0">
              <a:solidFill>
                <a:srgbClr val="44546A"/>
              </a:solidFill>
              <a:latin typeface="Calibri" panose="020F0502020204030204" pitchFamily="34" charset="0"/>
              <a:ea typeface="Times New Roman" panose="02020603050405020304" pitchFamily="18" charset="0"/>
              <a:cs typeface="Calibri" panose="020F0502020204030204" pitchFamily="34" charset="0"/>
            </a:endParaRPr>
          </a:p>
          <a:p>
            <a:r>
              <a:rPr lang="nl-NL" sz="3000" dirty="0">
                <a:latin typeface="Calibri" panose="020F0502020204030204" pitchFamily="34" charset="0"/>
                <a:ea typeface="Times New Roman" panose="02020603050405020304" pitchFamily="18" charset="0"/>
                <a:cs typeface="Calibri" panose="020F0502020204030204" pitchFamily="34" charset="0"/>
              </a:rPr>
              <a:t>Bekijk ons digitale platform Met Elkaar:</a:t>
            </a:r>
          </a:p>
          <a:p>
            <a:r>
              <a:rPr lang="nl-NL" sz="3000" dirty="0">
                <a:solidFill>
                  <a:srgbClr val="0090AA"/>
                </a:solidFill>
                <a:cs typeface="Calibri"/>
                <a:hlinkClick r:id="rId15"/>
              </a:rPr>
              <a:t>www.waterschaplimburg/rimburgerweg</a:t>
            </a:r>
            <a:endParaRPr lang="nl-NL" sz="3000" dirty="0">
              <a:solidFill>
                <a:srgbClr val="0090AA"/>
              </a:solidFill>
              <a:cs typeface="Calibri"/>
            </a:endParaRPr>
          </a:p>
          <a:p>
            <a:endParaRPr lang="nl-NL" sz="3000" dirty="0"/>
          </a:p>
        </p:txBody>
      </p:sp>
    </p:spTree>
    <p:extLst>
      <p:ext uri="{BB962C8B-B14F-4D97-AF65-F5344CB8AC3E}">
        <p14:creationId xmlns:p14="http://schemas.microsoft.com/office/powerpoint/2010/main" val="328969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71B5A8DB-43E2-4563-A5A7-3DA540328803}"/>
              </a:ext>
            </a:extLst>
          </p:cNvPr>
          <p:cNvSpPr txBox="1"/>
          <p:nvPr/>
        </p:nvSpPr>
        <p:spPr>
          <a:xfrm>
            <a:off x="1183544" y="140649"/>
            <a:ext cx="11110056" cy="646331"/>
          </a:xfrm>
          <a:prstGeom prst="rect">
            <a:avLst/>
          </a:prstGeom>
          <a:noFill/>
        </p:spPr>
        <p:txBody>
          <a:bodyPr wrap="square" lIns="91440" tIns="45720" rIns="91440" bIns="45720" rtlCol="0" anchor="t">
            <a:spAutoFit/>
          </a:bodyPr>
          <a:lstStyle/>
          <a:p>
            <a:r>
              <a:rPr lang="nl-NL" sz="3600" b="1" dirty="0">
                <a:solidFill>
                  <a:srgbClr val="0090AA"/>
                </a:solidFill>
              </a:rPr>
              <a:t>Programma Water in Balans</a:t>
            </a:r>
            <a:endParaRPr lang="nl-NL" sz="3600" b="1" dirty="0">
              <a:solidFill>
                <a:srgbClr val="0090AA"/>
              </a:solidFill>
              <a:cs typeface="Calibri"/>
            </a:endParaRPr>
          </a:p>
        </p:txBody>
      </p:sp>
      <p:pic>
        <p:nvPicPr>
          <p:cNvPr id="27" name="Afbeelding 26">
            <a:extLst>
              <a:ext uri="{FF2B5EF4-FFF2-40B4-BE49-F238E27FC236}">
                <a16:creationId xmlns:a16="http://schemas.microsoft.com/office/drawing/2014/main" id="{81D760DD-9EFC-472F-87EB-119A037E6F25}"/>
              </a:ext>
            </a:extLst>
          </p:cNvPr>
          <p:cNvPicPr>
            <a:picLocks noChangeAspect="1"/>
          </p:cNvPicPr>
          <p:nvPr/>
        </p:nvPicPr>
        <p:blipFill>
          <a:blip r:embed="rId3"/>
          <a:stretch>
            <a:fillRect/>
          </a:stretch>
        </p:blipFill>
        <p:spPr>
          <a:xfrm>
            <a:off x="114146" y="140649"/>
            <a:ext cx="1069398" cy="1048221"/>
          </a:xfrm>
          <a:prstGeom prst="rect">
            <a:avLst/>
          </a:prstGeom>
        </p:spPr>
      </p:pic>
      <p:sp>
        <p:nvSpPr>
          <p:cNvPr id="5" name="AutoShape 3">
            <a:extLst>
              <a:ext uri="{FF2B5EF4-FFF2-40B4-BE49-F238E27FC236}">
                <a16:creationId xmlns:a16="http://schemas.microsoft.com/office/drawing/2014/main" id="{FB814072-A5B6-4061-AD42-828E7616323D}"/>
              </a:ext>
            </a:extLst>
          </p:cNvPr>
          <p:cNvSpPr>
            <a:spLocks noChangeAspect="1" noChangeArrowheads="1" noTextEdit="1"/>
          </p:cNvSpPr>
          <p:nvPr/>
        </p:nvSpPr>
        <p:spPr bwMode="auto">
          <a:xfrm>
            <a:off x="7119938" y="938213"/>
            <a:ext cx="4760912"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 name="Oval 6">
            <a:extLst>
              <a:ext uri="{FF2B5EF4-FFF2-40B4-BE49-F238E27FC236}">
                <a16:creationId xmlns:a16="http://schemas.microsoft.com/office/drawing/2014/main" id="{2CEBC3A7-A6DA-4E47-8EC6-01BB33A217EA}"/>
              </a:ext>
            </a:extLst>
          </p:cNvPr>
          <p:cNvSpPr>
            <a:spLocks noChangeArrowheads="1"/>
          </p:cNvSpPr>
          <p:nvPr/>
        </p:nvSpPr>
        <p:spPr bwMode="auto">
          <a:xfrm>
            <a:off x="10612438" y="2795588"/>
            <a:ext cx="1050925" cy="1052513"/>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Oval 8">
            <a:extLst>
              <a:ext uri="{FF2B5EF4-FFF2-40B4-BE49-F238E27FC236}">
                <a16:creationId xmlns:a16="http://schemas.microsoft.com/office/drawing/2014/main" id="{3AA059CA-5C7A-40B2-A620-4DA2CA715663}"/>
              </a:ext>
            </a:extLst>
          </p:cNvPr>
          <p:cNvSpPr>
            <a:spLocks noChangeArrowheads="1"/>
          </p:cNvSpPr>
          <p:nvPr/>
        </p:nvSpPr>
        <p:spPr bwMode="auto">
          <a:xfrm>
            <a:off x="8974138" y="1157288"/>
            <a:ext cx="1052512" cy="1050925"/>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Oval 12">
            <a:extLst>
              <a:ext uri="{FF2B5EF4-FFF2-40B4-BE49-F238E27FC236}">
                <a16:creationId xmlns:a16="http://schemas.microsoft.com/office/drawing/2014/main" id="{CD7DD8FA-6F44-47D9-9D7F-62F3165A1F76}"/>
              </a:ext>
            </a:extLst>
          </p:cNvPr>
          <p:cNvSpPr>
            <a:spLocks noChangeArrowheads="1"/>
          </p:cNvSpPr>
          <p:nvPr/>
        </p:nvSpPr>
        <p:spPr bwMode="auto">
          <a:xfrm>
            <a:off x="8974138" y="4435476"/>
            <a:ext cx="1052512" cy="1050925"/>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0" name="Tekstvak 19">
            <a:extLst>
              <a:ext uri="{FF2B5EF4-FFF2-40B4-BE49-F238E27FC236}">
                <a16:creationId xmlns:a16="http://schemas.microsoft.com/office/drawing/2014/main" id="{17C02CD8-0E87-42E6-BF3F-3CE290B4BB80}"/>
              </a:ext>
            </a:extLst>
          </p:cNvPr>
          <p:cNvSpPr txBox="1"/>
          <p:nvPr/>
        </p:nvSpPr>
        <p:spPr>
          <a:xfrm>
            <a:off x="974265" y="1073091"/>
            <a:ext cx="10689098" cy="4708981"/>
          </a:xfrm>
          <a:prstGeom prst="rect">
            <a:avLst/>
          </a:prstGeom>
          <a:noFill/>
        </p:spPr>
        <p:txBody>
          <a:bodyPr wrap="square" rtlCol="0">
            <a:spAutoFit/>
          </a:bodyPr>
          <a:lstStyle/>
          <a:p>
            <a:pPr marL="285750" indent="-285750">
              <a:buFont typeface="Arial" panose="020B0604020202020204" pitchFamily="34" charset="0"/>
              <a:buChar char="•"/>
            </a:pPr>
            <a:r>
              <a:rPr lang="nl-NL" sz="3000" dirty="0"/>
              <a:t>Aanpakken van toenemende wateroverlast in het gebied van waterschap Limburg.</a:t>
            </a:r>
          </a:p>
          <a:p>
            <a:endParaRPr lang="nl-NL" sz="3000" dirty="0"/>
          </a:p>
          <a:p>
            <a:pPr marL="285750" indent="-285750">
              <a:buFont typeface="Arial" panose="020B0604020202020204" pitchFamily="34" charset="0"/>
              <a:buChar char="•"/>
            </a:pPr>
            <a:r>
              <a:rPr lang="nl-NL" sz="3000" dirty="0"/>
              <a:t>Watersysteem versneld klaarmaken voor klimaatverandering.</a:t>
            </a:r>
          </a:p>
          <a:p>
            <a:pPr marL="285750" indent="-285750">
              <a:buFont typeface="Arial" panose="020B0604020202020204" pitchFamily="34" charset="0"/>
              <a:buChar char="•"/>
            </a:pPr>
            <a:endParaRPr lang="nl-NL" sz="3000" dirty="0"/>
          </a:p>
          <a:p>
            <a:pPr marL="285750" indent="-285750">
              <a:buFont typeface="Arial" panose="020B0604020202020204" pitchFamily="34" charset="0"/>
              <a:buChar char="•"/>
            </a:pPr>
            <a:r>
              <a:rPr lang="nl-NL" sz="3000" dirty="0"/>
              <a:t>In co-creatie met de omgeving samen aan de slag in gebiedsprojecten om hevige wateroverlast te voorkomen.</a:t>
            </a:r>
          </a:p>
          <a:p>
            <a:endParaRPr lang="nl-NL" sz="3000" dirty="0"/>
          </a:p>
          <a:p>
            <a:pPr marL="285750" indent="-285750">
              <a:buFont typeface="Arial" panose="020B0604020202020204" pitchFamily="34" charset="0"/>
              <a:buChar char="•"/>
            </a:pPr>
            <a:r>
              <a:rPr lang="nl-NL" sz="3000" dirty="0"/>
              <a:t>Daar waar mogelijk sluiten we bij andere initiatieven in onze omgeving aan.</a:t>
            </a:r>
          </a:p>
        </p:txBody>
      </p:sp>
      <p:sp>
        <p:nvSpPr>
          <p:cNvPr id="28" name="Ovaal 27">
            <a:extLst>
              <a:ext uri="{FF2B5EF4-FFF2-40B4-BE49-F238E27FC236}">
                <a16:creationId xmlns:a16="http://schemas.microsoft.com/office/drawing/2014/main" id="{0BAC59B9-6289-478F-A0B6-6AA257FFA871}"/>
              </a:ext>
            </a:extLst>
          </p:cNvPr>
          <p:cNvSpPr/>
          <p:nvPr/>
        </p:nvSpPr>
        <p:spPr>
          <a:xfrm>
            <a:off x="9550482" y="1660406"/>
            <a:ext cx="315329" cy="321157"/>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31" name="Rechthoek 30">
            <a:extLst>
              <a:ext uri="{FF2B5EF4-FFF2-40B4-BE49-F238E27FC236}">
                <a16:creationId xmlns:a16="http://schemas.microsoft.com/office/drawing/2014/main" id="{BF2993E1-1E64-4732-B3FC-69A3A153A019}"/>
              </a:ext>
            </a:extLst>
          </p:cNvPr>
          <p:cNvSpPr/>
          <p:nvPr/>
        </p:nvSpPr>
        <p:spPr>
          <a:xfrm>
            <a:off x="9810098" y="4745352"/>
            <a:ext cx="144703" cy="38707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79196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ep 22">
            <a:extLst>
              <a:ext uri="{FF2B5EF4-FFF2-40B4-BE49-F238E27FC236}">
                <a16:creationId xmlns:a16="http://schemas.microsoft.com/office/drawing/2014/main" id="{81CE2E4D-21EC-44CC-B382-280595A6406B}"/>
              </a:ext>
            </a:extLst>
          </p:cNvPr>
          <p:cNvGrpSpPr/>
          <p:nvPr/>
        </p:nvGrpSpPr>
        <p:grpSpPr>
          <a:xfrm>
            <a:off x="-119626" y="1583988"/>
            <a:ext cx="1953606" cy="2326710"/>
            <a:chOff x="-119626" y="1583988"/>
            <a:chExt cx="1953606" cy="2326710"/>
          </a:xfrm>
        </p:grpSpPr>
        <p:sp>
          <p:nvSpPr>
            <p:cNvPr id="10" name="TextBox 16">
              <a:extLst>
                <a:ext uri="{FF2B5EF4-FFF2-40B4-BE49-F238E27FC236}">
                  <a16:creationId xmlns:a16="http://schemas.microsoft.com/office/drawing/2014/main" id="{16D49899-A39E-4E89-8541-2EF5C13C0243}"/>
                </a:ext>
              </a:extLst>
            </p:cNvPr>
            <p:cNvSpPr txBox="1"/>
            <p:nvPr/>
          </p:nvSpPr>
          <p:spPr>
            <a:xfrm>
              <a:off x="-119626" y="3387478"/>
              <a:ext cx="1953606" cy="523220"/>
            </a:xfrm>
            <a:prstGeom prst="rect">
              <a:avLst/>
            </a:prstGeom>
            <a:noFill/>
          </p:spPr>
          <p:txBody>
            <a:bodyPr wrap="square" rtlCol="0">
              <a:spAutoFit/>
            </a:bodyPr>
            <a:lstStyle/>
            <a:p>
              <a:pPr algn="ctr"/>
              <a:r>
                <a:rPr lang="nl-NL" sz="1400" dirty="0"/>
                <a:t>Knop1</a:t>
              </a:r>
            </a:p>
            <a:p>
              <a:pPr algn="ctr"/>
              <a:r>
                <a:rPr lang="nl-NL" sz="1400" dirty="0"/>
                <a:t>Landelijk/buitengebied</a:t>
              </a:r>
              <a:endParaRPr lang="ru-RU" b="1" dirty="0"/>
            </a:p>
          </p:txBody>
        </p:sp>
        <p:pic>
          <p:nvPicPr>
            <p:cNvPr id="18" name="Afbeelding 17">
              <a:extLst>
                <a:ext uri="{FF2B5EF4-FFF2-40B4-BE49-F238E27FC236}">
                  <a16:creationId xmlns:a16="http://schemas.microsoft.com/office/drawing/2014/main" id="{479FBA13-5EF2-46B9-8636-A7249F2A8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42" y="1583988"/>
              <a:ext cx="1548353" cy="1548353"/>
            </a:xfrm>
            <a:prstGeom prst="rect">
              <a:avLst/>
            </a:prstGeom>
          </p:spPr>
        </p:pic>
      </p:grpSp>
      <p:grpSp>
        <p:nvGrpSpPr>
          <p:cNvPr id="24" name="Groep 23">
            <a:extLst>
              <a:ext uri="{FF2B5EF4-FFF2-40B4-BE49-F238E27FC236}">
                <a16:creationId xmlns:a16="http://schemas.microsoft.com/office/drawing/2014/main" id="{2EE62A06-0203-4CB3-8A1F-3183C1CEA2FF}"/>
              </a:ext>
            </a:extLst>
          </p:cNvPr>
          <p:cNvGrpSpPr/>
          <p:nvPr/>
        </p:nvGrpSpPr>
        <p:grpSpPr>
          <a:xfrm>
            <a:off x="1994478" y="2424882"/>
            <a:ext cx="1772049" cy="2409183"/>
            <a:chOff x="1994478" y="2424882"/>
            <a:chExt cx="1772049" cy="2409183"/>
          </a:xfrm>
        </p:grpSpPr>
        <p:sp>
          <p:nvSpPr>
            <p:cNvPr id="14" name="TextBox 20">
              <a:extLst>
                <a:ext uri="{FF2B5EF4-FFF2-40B4-BE49-F238E27FC236}">
                  <a16:creationId xmlns:a16="http://schemas.microsoft.com/office/drawing/2014/main" id="{4AF3350F-039D-4315-885F-95E2F5D9A5B0}"/>
                </a:ext>
              </a:extLst>
            </p:cNvPr>
            <p:cNvSpPr txBox="1"/>
            <p:nvPr/>
          </p:nvSpPr>
          <p:spPr>
            <a:xfrm>
              <a:off x="1994478" y="2424882"/>
              <a:ext cx="1772049" cy="738664"/>
            </a:xfrm>
            <a:prstGeom prst="rect">
              <a:avLst/>
            </a:prstGeom>
            <a:noFill/>
          </p:spPr>
          <p:txBody>
            <a:bodyPr wrap="square" rtlCol="0">
              <a:spAutoFit/>
            </a:bodyPr>
            <a:lstStyle/>
            <a:p>
              <a:pPr algn="ctr"/>
              <a:r>
                <a:rPr lang="nl-NL" sz="1400" dirty="0"/>
                <a:t>Knop2 </a:t>
              </a:r>
            </a:p>
            <a:p>
              <a:pPr algn="ctr"/>
              <a:r>
                <a:rPr lang="nl-NL" sz="1400" dirty="0"/>
                <a:t>Stedelijk/ bebouwd gebied</a:t>
              </a:r>
              <a:endParaRPr lang="ru-RU" sz="1400" b="1" dirty="0"/>
            </a:p>
          </p:txBody>
        </p:sp>
        <p:pic>
          <p:nvPicPr>
            <p:cNvPr id="19" name="Afbeelding 18">
              <a:extLst>
                <a:ext uri="{FF2B5EF4-FFF2-40B4-BE49-F238E27FC236}">
                  <a16:creationId xmlns:a16="http://schemas.microsoft.com/office/drawing/2014/main" id="{2BD99E2E-D51A-410E-B478-0FCAAD29A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340" y="3562215"/>
              <a:ext cx="1271850" cy="1271850"/>
            </a:xfrm>
            <a:prstGeom prst="rect">
              <a:avLst/>
            </a:prstGeom>
          </p:spPr>
        </p:pic>
      </p:grpSp>
      <p:grpSp>
        <p:nvGrpSpPr>
          <p:cNvPr id="28" name="Groep 27">
            <a:extLst>
              <a:ext uri="{FF2B5EF4-FFF2-40B4-BE49-F238E27FC236}">
                <a16:creationId xmlns:a16="http://schemas.microsoft.com/office/drawing/2014/main" id="{D9FCC88A-6749-4CC5-AF3B-689C2E429C78}"/>
              </a:ext>
            </a:extLst>
          </p:cNvPr>
          <p:cNvGrpSpPr/>
          <p:nvPr/>
        </p:nvGrpSpPr>
        <p:grpSpPr>
          <a:xfrm>
            <a:off x="6120021" y="2443367"/>
            <a:ext cx="1641860" cy="2344938"/>
            <a:chOff x="6120021" y="2443367"/>
            <a:chExt cx="1641860" cy="2344938"/>
          </a:xfrm>
        </p:grpSpPr>
        <p:sp>
          <p:nvSpPr>
            <p:cNvPr id="16" name="TextBox 22">
              <a:extLst>
                <a:ext uri="{FF2B5EF4-FFF2-40B4-BE49-F238E27FC236}">
                  <a16:creationId xmlns:a16="http://schemas.microsoft.com/office/drawing/2014/main" id="{D6D529A8-D496-41CC-A965-349089600BCC}"/>
                </a:ext>
              </a:extLst>
            </p:cNvPr>
            <p:cNvSpPr txBox="1"/>
            <p:nvPr/>
          </p:nvSpPr>
          <p:spPr>
            <a:xfrm>
              <a:off x="6120021" y="2443367"/>
              <a:ext cx="1641860" cy="738664"/>
            </a:xfrm>
            <a:prstGeom prst="rect">
              <a:avLst/>
            </a:prstGeom>
            <a:noFill/>
          </p:spPr>
          <p:txBody>
            <a:bodyPr wrap="none" rtlCol="0">
              <a:spAutoFit/>
            </a:bodyPr>
            <a:lstStyle/>
            <a:p>
              <a:pPr algn="ctr"/>
              <a:r>
                <a:rPr lang="nl-NL" sz="1400" dirty="0"/>
                <a:t>Knop 4  </a:t>
              </a:r>
            </a:p>
            <a:p>
              <a:pPr algn="ctr"/>
              <a:r>
                <a:rPr lang="nl-NL" sz="1400" dirty="0"/>
                <a:t>Schade beperken </a:t>
              </a:r>
            </a:p>
            <a:p>
              <a:pPr algn="ctr"/>
              <a:r>
                <a:rPr lang="nl-NL" sz="1400" dirty="0"/>
                <a:t>aan je eigen woning</a:t>
              </a:r>
              <a:endParaRPr lang="ru-RU" sz="1400" b="1" dirty="0"/>
            </a:p>
          </p:txBody>
        </p:sp>
        <p:pic>
          <p:nvPicPr>
            <p:cNvPr id="21" name="Afbeelding 20">
              <a:extLst>
                <a:ext uri="{FF2B5EF4-FFF2-40B4-BE49-F238E27FC236}">
                  <a16:creationId xmlns:a16="http://schemas.microsoft.com/office/drawing/2014/main" id="{07F70BFB-FFF1-46DD-9D48-E24A54154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933" y="3433334"/>
              <a:ext cx="1354971" cy="1354971"/>
            </a:xfrm>
            <a:prstGeom prst="rect">
              <a:avLst/>
            </a:prstGeom>
          </p:spPr>
        </p:pic>
      </p:grpSp>
      <p:sp>
        <p:nvSpPr>
          <p:cNvPr id="22" name="Rechthoek 21">
            <a:extLst>
              <a:ext uri="{FF2B5EF4-FFF2-40B4-BE49-F238E27FC236}">
                <a16:creationId xmlns:a16="http://schemas.microsoft.com/office/drawing/2014/main" id="{C10A5C39-CFAB-47F8-AE4A-A33D444A89DB}"/>
              </a:ext>
            </a:extLst>
          </p:cNvPr>
          <p:cNvSpPr/>
          <p:nvPr/>
        </p:nvSpPr>
        <p:spPr>
          <a:xfrm>
            <a:off x="1185341" y="80411"/>
            <a:ext cx="11718758" cy="646331"/>
          </a:xfrm>
          <a:prstGeom prst="rect">
            <a:avLst/>
          </a:prstGeom>
        </p:spPr>
        <p:txBody>
          <a:bodyPr wrap="square">
            <a:spAutoFit/>
          </a:bodyPr>
          <a:lstStyle/>
          <a:p>
            <a:r>
              <a:rPr lang="nl-NL" sz="3600" b="1" dirty="0"/>
              <a:t>Wij draaien samen met onze partners aan zes knoppen</a:t>
            </a:r>
          </a:p>
        </p:txBody>
      </p:sp>
      <p:pic>
        <p:nvPicPr>
          <p:cNvPr id="2" name="Afbeelding 1">
            <a:extLst>
              <a:ext uri="{FF2B5EF4-FFF2-40B4-BE49-F238E27FC236}">
                <a16:creationId xmlns:a16="http://schemas.microsoft.com/office/drawing/2014/main" id="{FBF4472A-244C-495E-8262-49D28CA5F5F6}"/>
              </a:ext>
            </a:extLst>
          </p:cNvPr>
          <p:cNvPicPr>
            <a:picLocks noChangeAspect="1"/>
          </p:cNvPicPr>
          <p:nvPr/>
        </p:nvPicPr>
        <p:blipFill>
          <a:blip r:embed="rId6"/>
          <a:stretch>
            <a:fillRect/>
          </a:stretch>
        </p:blipFill>
        <p:spPr>
          <a:xfrm>
            <a:off x="118449" y="120682"/>
            <a:ext cx="1066892" cy="1048603"/>
          </a:xfrm>
          <a:prstGeom prst="rect">
            <a:avLst/>
          </a:prstGeom>
        </p:spPr>
      </p:pic>
      <p:grpSp>
        <p:nvGrpSpPr>
          <p:cNvPr id="25" name="Groep 24">
            <a:extLst>
              <a:ext uri="{FF2B5EF4-FFF2-40B4-BE49-F238E27FC236}">
                <a16:creationId xmlns:a16="http://schemas.microsoft.com/office/drawing/2014/main" id="{3D072C3A-DABE-46D6-8743-C95621CEB682}"/>
              </a:ext>
            </a:extLst>
          </p:cNvPr>
          <p:cNvGrpSpPr/>
          <p:nvPr/>
        </p:nvGrpSpPr>
        <p:grpSpPr>
          <a:xfrm>
            <a:off x="3616365" y="1419760"/>
            <a:ext cx="2319948" cy="2691059"/>
            <a:chOff x="3616365" y="1419760"/>
            <a:chExt cx="2319948" cy="2691059"/>
          </a:xfrm>
        </p:grpSpPr>
        <p:sp>
          <p:nvSpPr>
            <p:cNvPr id="12" name="TextBox 18">
              <a:extLst>
                <a:ext uri="{FF2B5EF4-FFF2-40B4-BE49-F238E27FC236}">
                  <a16:creationId xmlns:a16="http://schemas.microsoft.com/office/drawing/2014/main" id="{8BC76376-83EF-4849-BCB9-C99C1A61E251}"/>
                </a:ext>
              </a:extLst>
            </p:cNvPr>
            <p:cNvSpPr txBox="1"/>
            <p:nvPr/>
          </p:nvSpPr>
          <p:spPr>
            <a:xfrm>
              <a:off x="3616365" y="3372155"/>
              <a:ext cx="2319948" cy="738664"/>
            </a:xfrm>
            <a:prstGeom prst="rect">
              <a:avLst/>
            </a:prstGeom>
            <a:noFill/>
          </p:spPr>
          <p:txBody>
            <a:bodyPr wrap="none" rtlCol="0">
              <a:spAutoFit/>
            </a:bodyPr>
            <a:lstStyle/>
            <a:p>
              <a:pPr algn="ctr"/>
              <a:r>
                <a:rPr lang="nl-NL" sz="1400" dirty="0"/>
                <a:t>Knop 3</a:t>
              </a:r>
            </a:p>
            <a:p>
              <a:pPr algn="ctr"/>
              <a:r>
                <a:rPr lang="nl-NL" sz="1400" dirty="0"/>
                <a:t>Watersysteem/</a:t>
              </a:r>
            </a:p>
            <a:p>
              <a:pPr algn="ctr"/>
              <a:r>
                <a:rPr lang="nl-NL" sz="1400" dirty="0"/>
                <a:t>beken en beekdalen</a:t>
              </a:r>
              <a:endParaRPr lang="ru-RU" sz="1400" dirty="0"/>
            </a:p>
          </p:txBody>
        </p:sp>
        <p:pic>
          <p:nvPicPr>
            <p:cNvPr id="11" name="Afbeelding 10">
              <a:extLst>
                <a:ext uri="{FF2B5EF4-FFF2-40B4-BE49-F238E27FC236}">
                  <a16:creationId xmlns:a16="http://schemas.microsoft.com/office/drawing/2014/main" id="{A095831F-5C23-48DF-8794-8C331419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7435" y="1419760"/>
              <a:ext cx="1497612" cy="1497612"/>
            </a:xfrm>
            <a:prstGeom prst="rect">
              <a:avLst/>
            </a:prstGeom>
          </p:spPr>
        </p:pic>
      </p:grpSp>
      <p:sp>
        <p:nvSpPr>
          <p:cNvPr id="4" name="Freeform 6">
            <a:extLst>
              <a:ext uri="{FF2B5EF4-FFF2-40B4-BE49-F238E27FC236}">
                <a16:creationId xmlns:a16="http://schemas.microsoft.com/office/drawing/2014/main" id="{48635A8B-5490-49CA-B4F8-E1A1360FF3B9}"/>
              </a:ext>
            </a:extLst>
          </p:cNvPr>
          <p:cNvSpPr>
            <a:spLocks noEditPoints="1"/>
          </p:cNvSpPr>
          <p:nvPr/>
        </p:nvSpPr>
        <p:spPr bwMode="auto">
          <a:xfrm>
            <a:off x="2907686" y="1288036"/>
            <a:ext cx="3535489" cy="2091736"/>
          </a:xfrm>
          <a:custGeom>
            <a:avLst/>
            <a:gdLst>
              <a:gd name="T0" fmla="*/ 456 w 1130"/>
              <a:gd name="T1" fmla="*/ 647 h 647"/>
              <a:gd name="T2" fmla="*/ 0 w 1130"/>
              <a:gd name="T3" fmla="*/ 647 h 647"/>
              <a:gd name="T4" fmla="*/ 0 w 1130"/>
              <a:gd name="T5" fmla="*/ 579 h 647"/>
              <a:gd name="T6" fmla="*/ 353 w 1130"/>
              <a:gd name="T7" fmla="*/ 579 h 647"/>
              <a:gd name="T8" fmla="*/ 456 w 1130"/>
              <a:gd name="T9" fmla="*/ 647 h 647"/>
              <a:gd name="T10" fmla="*/ 593 w 1130"/>
              <a:gd name="T11" fmla="*/ 579 h 647"/>
              <a:gd name="T12" fmla="*/ 337 w 1130"/>
              <a:gd name="T13" fmla="*/ 323 h 647"/>
              <a:gd name="T14" fmla="*/ 593 w 1130"/>
              <a:gd name="T15" fmla="*/ 67 h 647"/>
              <a:gd name="T16" fmla="*/ 849 w 1130"/>
              <a:gd name="T17" fmla="*/ 323 h 647"/>
              <a:gd name="T18" fmla="*/ 710 w 1130"/>
              <a:gd name="T19" fmla="*/ 551 h 647"/>
              <a:gd name="T20" fmla="*/ 822 w 1130"/>
              <a:gd name="T21" fmla="*/ 551 h 647"/>
              <a:gd name="T22" fmla="*/ 917 w 1130"/>
              <a:gd name="T23" fmla="*/ 323 h 647"/>
              <a:gd name="T24" fmla="*/ 593 w 1130"/>
              <a:gd name="T25" fmla="*/ 0 h 647"/>
              <a:gd name="T26" fmla="*/ 270 w 1130"/>
              <a:gd name="T27" fmla="*/ 323 h 647"/>
              <a:gd name="T28" fmla="*/ 593 w 1130"/>
              <a:gd name="T29" fmla="*/ 647 h 647"/>
              <a:gd name="T30" fmla="*/ 1027 w 1130"/>
              <a:gd name="T31" fmla="*/ 647 h 647"/>
              <a:gd name="T32" fmla="*/ 1130 w 1130"/>
              <a:gd name="T33" fmla="*/ 579 h 647"/>
              <a:gd name="T34" fmla="*/ 593 w 1130"/>
              <a:gd name="T35" fmla="*/ 579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0" h="647">
                <a:moveTo>
                  <a:pt x="456" y="647"/>
                </a:moveTo>
                <a:cubicBezTo>
                  <a:pt x="0" y="647"/>
                  <a:pt x="0" y="647"/>
                  <a:pt x="0" y="647"/>
                </a:cubicBezTo>
                <a:cubicBezTo>
                  <a:pt x="0" y="579"/>
                  <a:pt x="0" y="579"/>
                  <a:pt x="0" y="579"/>
                </a:cubicBezTo>
                <a:cubicBezTo>
                  <a:pt x="353" y="579"/>
                  <a:pt x="353" y="579"/>
                  <a:pt x="353" y="579"/>
                </a:cubicBezTo>
                <a:cubicBezTo>
                  <a:pt x="383" y="607"/>
                  <a:pt x="418" y="630"/>
                  <a:pt x="456" y="647"/>
                </a:cubicBezTo>
                <a:close/>
                <a:moveTo>
                  <a:pt x="593" y="579"/>
                </a:moveTo>
                <a:cubicBezTo>
                  <a:pt x="452" y="579"/>
                  <a:pt x="337" y="464"/>
                  <a:pt x="337" y="323"/>
                </a:cubicBezTo>
                <a:cubicBezTo>
                  <a:pt x="337" y="182"/>
                  <a:pt x="452" y="67"/>
                  <a:pt x="593" y="67"/>
                </a:cubicBezTo>
                <a:cubicBezTo>
                  <a:pt x="734" y="67"/>
                  <a:pt x="849" y="182"/>
                  <a:pt x="849" y="323"/>
                </a:cubicBezTo>
                <a:cubicBezTo>
                  <a:pt x="849" y="422"/>
                  <a:pt x="793" y="508"/>
                  <a:pt x="710" y="551"/>
                </a:cubicBezTo>
                <a:cubicBezTo>
                  <a:pt x="822" y="551"/>
                  <a:pt x="822" y="551"/>
                  <a:pt x="822" y="551"/>
                </a:cubicBezTo>
                <a:cubicBezTo>
                  <a:pt x="881" y="493"/>
                  <a:pt x="917" y="412"/>
                  <a:pt x="917" y="323"/>
                </a:cubicBezTo>
                <a:cubicBezTo>
                  <a:pt x="917" y="145"/>
                  <a:pt x="772" y="0"/>
                  <a:pt x="593" y="0"/>
                </a:cubicBezTo>
                <a:cubicBezTo>
                  <a:pt x="415" y="0"/>
                  <a:pt x="270" y="145"/>
                  <a:pt x="270" y="323"/>
                </a:cubicBezTo>
                <a:cubicBezTo>
                  <a:pt x="270" y="502"/>
                  <a:pt x="415" y="647"/>
                  <a:pt x="593" y="647"/>
                </a:cubicBezTo>
                <a:cubicBezTo>
                  <a:pt x="596" y="647"/>
                  <a:pt x="1027" y="647"/>
                  <a:pt x="1027" y="647"/>
                </a:cubicBezTo>
                <a:cubicBezTo>
                  <a:pt x="1057" y="619"/>
                  <a:pt x="1092" y="596"/>
                  <a:pt x="1130" y="579"/>
                </a:cubicBezTo>
                <a:lnTo>
                  <a:pt x="593" y="57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 name="Freeform 7">
            <a:extLst>
              <a:ext uri="{FF2B5EF4-FFF2-40B4-BE49-F238E27FC236}">
                <a16:creationId xmlns:a16="http://schemas.microsoft.com/office/drawing/2014/main" id="{762FDBE8-CAED-4C40-82C6-72E50A94D1B1}"/>
              </a:ext>
            </a:extLst>
          </p:cNvPr>
          <p:cNvSpPr>
            <a:spLocks/>
          </p:cNvSpPr>
          <p:nvPr/>
        </p:nvSpPr>
        <p:spPr bwMode="auto">
          <a:xfrm>
            <a:off x="5860659" y="3160369"/>
            <a:ext cx="2693644" cy="2091736"/>
          </a:xfrm>
          <a:custGeom>
            <a:avLst/>
            <a:gdLst>
              <a:gd name="T0" fmla="*/ 440 w 861"/>
              <a:gd name="T1" fmla="*/ 96 h 647"/>
              <a:gd name="T2" fmla="*/ 580 w 861"/>
              <a:gd name="T3" fmla="*/ 324 h 647"/>
              <a:gd name="T4" fmla="*/ 323 w 861"/>
              <a:gd name="T5" fmla="*/ 580 h 647"/>
              <a:gd name="T6" fmla="*/ 67 w 861"/>
              <a:gd name="T7" fmla="*/ 324 h 647"/>
              <a:gd name="T8" fmla="*/ 323 w 861"/>
              <a:gd name="T9" fmla="*/ 68 h 647"/>
              <a:gd name="T10" fmla="*/ 861 w 861"/>
              <a:gd name="T11" fmla="*/ 68 h 647"/>
              <a:gd name="T12" fmla="*/ 772 w 861"/>
              <a:gd name="T13" fmla="*/ 13 h 647"/>
              <a:gd name="T14" fmla="*/ 765 w 861"/>
              <a:gd name="T15" fmla="*/ 7 h 647"/>
              <a:gd name="T16" fmla="*/ 758 w 861"/>
              <a:gd name="T17" fmla="*/ 0 h 647"/>
              <a:gd name="T18" fmla="*/ 323 w 861"/>
              <a:gd name="T19" fmla="*/ 0 h 647"/>
              <a:gd name="T20" fmla="*/ 0 w 861"/>
              <a:gd name="T21" fmla="*/ 324 h 647"/>
              <a:gd name="T22" fmla="*/ 323 w 861"/>
              <a:gd name="T23" fmla="*/ 647 h 647"/>
              <a:gd name="T24" fmla="*/ 647 w 861"/>
              <a:gd name="T25" fmla="*/ 324 h 647"/>
              <a:gd name="T26" fmla="*/ 553 w 861"/>
              <a:gd name="T27" fmla="*/ 96 h 647"/>
              <a:gd name="T28" fmla="*/ 440 w 861"/>
              <a:gd name="T29" fmla="*/ 96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1" h="647">
                <a:moveTo>
                  <a:pt x="440" y="96"/>
                </a:moveTo>
                <a:cubicBezTo>
                  <a:pt x="523" y="139"/>
                  <a:pt x="580" y="225"/>
                  <a:pt x="580" y="324"/>
                </a:cubicBezTo>
                <a:cubicBezTo>
                  <a:pt x="580" y="465"/>
                  <a:pt x="465" y="580"/>
                  <a:pt x="323" y="580"/>
                </a:cubicBezTo>
                <a:cubicBezTo>
                  <a:pt x="182" y="580"/>
                  <a:pt x="67" y="465"/>
                  <a:pt x="67" y="324"/>
                </a:cubicBezTo>
                <a:cubicBezTo>
                  <a:pt x="67" y="183"/>
                  <a:pt x="182" y="68"/>
                  <a:pt x="323" y="68"/>
                </a:cubicBezTo>
                <a:cubicBezTo>
                  <a:pt x="861" y="68"/>
                  <a:pt x="861" y="68"/>
                  <a:pt x="861" y="68"/>
                </a:cubicBezTo>
                <a:cubicBezTo>
                  <a:pt x="829" y="54"/>
                  <a:pt x="799" y="36"/>
                  <a:pt x="772" y="13"/>
                </a:cubicBezTo>
                <a:cubicBezTo>
                  <a:pt x="765" y="7"/>
                  <a:pt x="765" y="7"/>
                  <a:pt x="765" y="7"/>
                </a:cubicBezTo>
                <a:cubicBezTo>
                  <a:pt x="763" y="5"/>
                  <a:pt x="760" y="3"/>
                  <a:pt x="758" y="0"/>
                </a:cubicBezTo>
                <a:cubicBezTo>
                  <a:pt x="323" y="0"/>
                  <a:pt x="323" y="0"/>
                  <a:pt x="323" y="0"/>
                </a:cubicBezTo>
                <a:cubicBezTo>
                  <a:pt x="145" y="0"/>
                  <a:pt x="0" y="145"/>
                  <a:pt x="0" y="324"/>
                </a:cubicBezTo>
                <a:cubicBezTo>
                  <a:pt x="0" y="502"/>
                  <a:pt x="145" y="647"/>
                  <a:pt x="323" y="647"/>
                </a:cubicBezTo>
                <a:cubicBezTo>
                  <a:pt x="502" y="647"/>
                  <a:pt x="647" y="502"/>
                  <a:pt x="647" y="324"/>
                </a:cubicBezTo>
                <a:cubicBezTo>
                  <a:pt x="647" y="238"/>
                  <a:pt x="613" y="156"/>
                  <a:pt x="553" y="96"/>
                </a:cubicBezTo>
                <a:lnTo>
                  <a:pt x="440" y="9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 name="Freeform 8">
            <a:extLst>
              <a:ext uri="{FF2B5EF4-FFF2-40B4-BE49-F238E27FC236}">
                <a16:creationId xmlns:a16="http://schemas.microsoft.com/office/drawing/2014/main" id="{1B692026-86FE-4A62-B099-F83D1288F840}"/>
              </a:ext>
            </a:extLst>
          </p:cNvPr>
          <p:cNvSpPr>
            <a:spLocks/>
          </p:cNvSpPr>
          <p:nvPr/>
        </p:nvSpPr>
        <p:spPr bwMode="auto">
          <a:xfrm>
            <a:off x="7973091" y="1288036"/>
            <a:ext cx="2689734" cy="2091736"/>
          </a:xfrm>
          <a:custGeom>
            <a:avLst/>
            <a:gdLst>
              <a:gd name="T0" fmla="*/ 860 w 860"/>
              <a:gd name="T1" fmla="*/ 579 h 647"/>
              <a:gd name="T2" fmla="*/ 323 w 860"/>
              <a:gd name="T3" fmla="*/ 579 h 647"/>
              <a:gd name="T4" fmla="*/ 67 w 860"/>
              <a:gd name="T5" fmla="*/ 323 h 647"/>
              <a:gd name="T6" fmla="*/ 323 w 860"/>
              <a:gd name="T7" fmla="*/ 67 h 647"/>
              <a:gd name="T8" fmla="*/ 579 w 860"/>
              <a:gd name="T9" fmla="*/ 323 h 647"/>
              <a:gd name="T10" fmla="*/ 440 w 860"/>
              <a:gd name="T11" fmla="*/ 551 h 647"/>
              <a:gd name="T12" fmla="*/ 552 w 860"/>
              <a:gd name="T13" fmla="*/ 551 h 647"/>
              <a:gd name="T14" fmla="*/ 646 w 860"/>
              <a:gd name="T15" fmla="*/ 323 h 647"/>
              <a:gd name="T16" fmla="*/ 323 w 860"/>
              <a:gd name="T17" fmla="*/ 0 h 647"/>
              <a:gd name="T18" fmla="*/ 0 w 860"/>
              <a:gd name="T19" fmla="*/ 323 h 647"/>
              <a:gd name="T20" fmla="*/ 109 w 860"/>
              <a:gd name="T21" fmla="*/ 565 h 647"/>
              <a:gd name="T22" fmla="*/ 115 w 860"/>
              <a:gd name="T23" fmla="*/ 571 h 647"/>
              <a:gd name="T24" fmla="*/ 323 w 860"/>
              <a:gd name="T25" fmla="*/ 647 h 647"/>
              <a:gd name="T26" fmla="*/ 757 w 860"/>
              <a:gd name="T27" fmla="*/ 647 h 647"/>
              <a:gd name="T28" fmla="*/ 860 w 860"/>
              <a:gd name="T29" fmla="*/ 579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0" h="647">
                <a:moveTo>
                  <a:pt x="860" y="579"/>
                </a:moveTo>
                <a:cubicBezTo>
                  <a:pt x="323" y="579"/>
                  <a:pt x="323" y="579"/>
                  <a:pt x="323" y="579"/>
                </a:cubicBezTo>
                <a:cubicBezTo>
                  <a:pt x="182" y="579"/>
                  <a:pt x="67" y="464"/>
                  <a:pt x="67" y="323"/>
                </a:cubicBezTo>
                <a:cubicBezTo>
                  <a:pt x="67" y="182"/>
                  <a:pt x="182" y="67"/>
                  <a:pt x="323" y="67"/>
                </a:cubicBezTo>
                <a:cubicBezTo>
                  <a:pt x="464" y="67"/>
                  <a:pt x="579" y="182"/>
                  <a:pt x="579" y="323"/>
                </a:cubicBezTo>
                <a:cubicBezTo>
                  <a:pt x="579" y="422"/>
                  <a:pt x="523" y="508"/>
                  <a:pt x="440" y="551"/>
                </a:cubicBezTo>
                <a:cubicBezTo>
                  <a:pt x="552" y="551"/>
                  <a:pt x="552" y="551"/>
                  <a:pt x="552" y="551"/>
                </a:cubicBezTo>
                <a:cubicBezTo>
                  <a:pt x="612" y="491"/>
                  <a:pt x="646" y="409"/>
                  <a:pt x="646" y="323"/>
                </a:cubicBezTo>
                <a:cubicBezTo>
                  <a:pt x="646" y="145"/>
                  <a:pt x="501" y="0"/>
                  <a:pt x="323" y="0"/>
                </a:cubicBezTo>
                <a:cubicBezTo>
                  <a:pt x="145" y="0"/>
                  <a:pt x="0" y="145"/>
                  <a:pt x="0" y="323"/>
                </a:cubicBezTo>
                <a:cubicBezTo>
                  <a:pt x="0" y="416"/>
                  <a:pt x="40" y="504"/>
                  <a:pt x="109" y="565"/>
                </a:cubicBezTo>
                <a:cubicBezTo>
                  <a:pt x="115" y="571"/>
                  <a:pt x="115" y="571"/>
                  <a:pt x="115" y="571"/>
                </a:cubicBezTo>
                <a:cubicBezTo>
                  <a:pt x="173" y="620"/>
                  <a:pt x="247" y="647"/>
                  <a:pt x="323" y="647"/>
                </a:cubicBezTo>
                <a:cubicBezTo>
                  <a:pt x="757" y="647"/>
                  <a:pt x="757" y="647"/>
                  <a:pt x="757" y="647"/>
                </a:cubicBezTo>
                <a:cubicBezTo>
                  <a:pt x="787" y="619"/>
                  <a:pt x="822" y="596"/>
                  <a:pt x="860" y="5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8" name="Freeform 9">
            <a:extLst>
              <a:ext uri="{FF2B5EF4-FFF2-40B4-BE49-F238E27FC236}">
                <a16:creationId xmlns:a16="http://schemas.microsoft.com/office/drawing/2014/main" id="{97B30F1A-91FA-4DE5-A616-F7C2EA4545BB}"/>
              </a:ext>
            </a:extLst>
          </p:cNvPr>
          <p:cNvSpPr>
            <a:spLocks/>
          </p:cNvSpPr>
          <p:nvPr/>
        </p:nvSpPr>
        <p:spPr bwMode="auto">
          <a:xfrm>
            <a:off x="10081613" y="3160369"/>
            <a:ext cx="2836992" cy="2091736"/>
          </a:xfrm>
          <a:custGeom>
            <a:avLst/>
            <a:gdLst>
              <a:gd name="T0" fmla="*/ 907 w 907"/>
              <a:gd name="T1" fmla="*/ 68 h 647"/>
              <a:gd name="T2" fmla="*/ 907 w 907"/>
              <a:gd name="T3" fmla="*/ 0 h 647"/>
              <a:gd name="T4" fmla="*/ 323 w 907"/>
              <a:gd name="T5" fmla="*/ 0 h 647"/>
              <a:gd name="T6" fmla="*/ 0 w 907"/>
              <a:gd name="T7" fmla="*/ 324 h 647"/>
              <a:gd name="T8" fmla="*/ 323 w 907"/>
              <a:gd name="T9" fmla="*/ 647 h 647"/>
              <a:gd name="T10" fmla="*/ 647 w 907"/>
              <a:gd name="T11" fmla="*/ 324 h 647"/>
              <a:gd name="T12" fmla="*/ 552 w 907"/>
              <a:gd name="T13" fmla="*/ 96 h 647"/>
              <a:gd name="T14" fmla="*/ 440 w 907"/>
              <a:gd name="T15" fmla="*/ 96 h 647"/>
              <a:gd name="T16" fmla="*/ 579 w 907"/>
              <a:gd name="T17" fmla="*/ 324 h 647"/>
              <a:gd name="T18" fmla="*/ 323 w 907"/>
              <a:gd name="T19" fmla="*/ 580 h 647"/>
              <a:gd name="T20" fmla="*/ 67 w 907"/>
              <a:gd name="T21" fmla="*/ 324 h 647"/>
              <a:gd name="T22" fmla="*/ 323 w 907"/>
              <a:gd name="T23" fmla="*/ 68 h 647"/>
              <a:gd name="T24" fmla="*/ 907 w 907"/>
              <a:gd name="T25" fmla="*/ 68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647">
                <a:moveTo>
                  <a:pt x="907" y="68"/>
                </a:moveTo>
                <a:cubicBezTo>
                  <a:pt x="907" y="0"/>
                  <a:pt x="907" y="0"/>
                  <a:pt x="907" y="0"/>
                </a:cubicBezTo>
                <a:cubicBezTo>
                  <a:pt x="323" y="0"/>
                  <a:pt x="323" y="0"/>
                  <a:pt x="323" y="0"/>
                </a:cubicBezTo>
                <a:cubicBezTo>
                  <a:pt x="145" y="0"/>
                  <a:pt x="0" y="145"/>
                  <a:pt x="0" y="324"/>
                </a:cubicBezTo>
                <a:cubicBezTo>
                  <a:pt x="0" y="502"/>
                  <a:pt x="145" y="647"/>
                  <a:pt x="323" y="647"/>
                </a:cubicBezTo>
                <a:cubicBezTo>
                  <a:pt x="502" y="647"/>
                  <a:pt x="647" y="502"/>
                  <a:pt x="647" y="324"/>
                </a:cubicBezTo>
                <a:cubicBezTo>
                  <a:pt x="647" y="238"/>
                  <a:pt x="613" y="156"/>
                  <a:pt x="552" y="96"/>
                </a:cubicBezTo>
                <a:cubicBezTo>
                  <a:pt x="440" y="96"/>
                  <a:pt x="440" y="96"/>
                  <a:pt x="440" y="96"/>
                </a:cubicBezTo>
                <a:cubicBezTo>
                  <a:pt x="523" y="139"/>
                  <a:pt x="579" y="225"/>
                  <a:pt x="579" y="324"/>
                </a:cubicBezTo>
                <a:cubicBezTo>
                  <a:pt x="579" y="465"/>
                  <a:pt x="465" y="580"/>
                  <a:pt x="323" y="580"/>
                </a:cubicBezTo>
                <a:cubicBezTo>
                  <a:pt x="182" y="580"/>
                  <a:pt x="67" y="465"/>
                  <a:pt x="67" y="324"/>
                </a:cubicBezTo>
                <a:cubicBezTo>
                  <a:pt x="67" y="183"/>
                  <a:pt x="182" y="68"/>
                  <a:pt x="323" y="68"/>
                </a:cubicBezTo>
                <a:lnTo>
                  <a:pt x="907" y="6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6" name="Freeform 6">
            <a:extLst>
              <a:ext uri="{FF2B5EF4-FFF2-40B4-BE49-F238E27FC236}">
                <a16:creationId xmlns:a16="http://schemas.microsoft.com/office/drawing/2014/main" id="{4EF072CF-9FD5-4B50-92A8-B825189ECE95}"/>
              </a:ext>
            </a:extLst>
          </p:cNvPr>
          <p:cNvSpPr>
            <a:spLocks noEditPoints="1"/>
          </p:cNvSpPr>
          <p:nvPr/>
        </p:nvSpPr>
        <p:spPr bwMode="auto">
          <a:xfrm>
            <a:off x="-873911" y="1295742"/>
            <a:ext cx="3535489" cy="2091736"/>
          </a:xfrm>
          <a:custGeom>
            <a:avLst/>
            <a:gdLst>
              <a:gd name="T0" fmla="*/ 456 w 1130"/>
              <a:gd name="T1" fmla="*/ 647 h 647"/>
              <a:gd name="T2" fmla="*/ 0 w 1130"/>
              <a:gd name="T3" fmla="*/ 647 h 647"/>
              <a:gd name="T4" fmla="*/ 0 w 1130"/>
              <a:gd name="T5" fmla="*/ 579 h 647"/>
              <a:gd name="T6" fmla="*/ 353 w 1130"/>
              <a:gd name="T7" fmla="*/ 579 h 647"/>
              <a:gd name="T8" fmla="*/ 456 w 1130"/>
              <a:gd name="T9" fmla="*/ 647 h 647"/>
              <a:gd name="T10" fmla="*/ 593 w 1130"/>
              <a:gd name="T11" fmla="*/ 579 h 647"/>
              <a:gd name="T12" fmla="*/ 337 w 1130"/>
              <a:gd name="T13" fmla="*/ 323 h 647"/>
              <a:gd name="T14" fmla="*/ 593 w 1130"/>
              <a:gd name="T15" fmla="*/ 67 h 647"/>
              <a:gd name="T16" fmla="*/ 849 w 1130"/>
              <a:gd name="T17" fmla="*/ 323 h 647"/>
              <a:gd name="T18" fmla="*/ 710 w 1130"/>
              <a:gd name="T19" fmla="*/ 551 h 647"/>
              <a:gd name="T20" fmla="*/ 822 w 1130"/>
              <a:gd name="T21" fmla="*/ 551 h 647"/>
              <a:gd name="T22" fmla="*/ 917 w 1130"/>
              <a:gd name="T23" fmla="*/ 323 h 647"/>
              <a:gd name="T24" fmla="*/ 593 w 1130"/>
              <a:gd name="T25" fmla="*/ 0 h 647"/>
              <a:gd name="T26" fmla="*/ 270 w 1130"/>
              <a:gd name="T27" fmla="*/ 323 h 647"/>
              <a:gd name="T28" fmla="*/ 593 w 1130"/>
              <a:gd name="T29" fmla="*/ 647 h 647"/>
              <a:gd name="T30" fmla="*/ 1027 w 1130"/>
              <a:gd name="T31" fmla="*/ 647 h 647"/>
              <a:gd name="T32" fmla="*/ 1130 w 1130"/>
              <a:gd name="T33" fmla="*/ 579 h 647"/>
              <a:gd name="T34" fmla="*/ 593 w 1130"/>
              <a:gd name="T35" fmla="*/ 579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0" h="647">
                <a:moveTo>
                  <a:pt x="456" y="647"/>
                </a:moveTo>
                <a:cubicBezTo>
                  <a:pt x="0" y="647"/>
                  <a:pt x="0" y="647"/>
                  <a:pt x="0" y="647"/>
                </a:cubicBezTo>
                <a:cubicBezTo>
                  <a:pt x="0" y="579"/>
                  <a:pt x="0" y="579"/>
                  <a:pt x="0" y="579"/>
                </a:cubicBezTo>
                <a:cubicBezTo>
                  <a:pt x="353" y="579"/>
                  <a:pt x="353" y="579"/>
                  <a:pt x="353" y="579"/>
                </a:cubicBezTo>
                <a:cubicBezTo>
                  <a:pt x="383" y="607"/>
                  <a:pt x="418" y="630"/>
                  <a:pt x="456" y="647"/>
                </a:cubicBezTo>
                <a:close/>
                <a:moveTo>
                  <a:pt x="593" y="579"/>
                </a:moveTo>
                <a:cubicBezTo>
                  <a:pt x="452" y="579"/>
                  <a:pt x="337" y="464"/>
                  <a:pt x="337" y="323"/>
                </a:cubicBezTo>
                <a:cubicBezTo>
                  <a:pt x="337" y="182"/>
                  <a:pt x="452" y="67"/>
                  <a:pt x="593" y="67"/>
                </a:cubicBezTo>
                <a:cubicBezTo>
                  <a:pt x="734" y="67"/>
                  <a:pt x="849" y="182"/>
                  <a:pt x="849" y="323"/>
                </a:cubicBezTo>
                <a:cubicBezTo>
                  <a:pt x="849" y="422"/>
                  <a:pt x="793" y="508"/>
                  <a:pt x="710" y="551"/>
                </a:cubicBezTo>
                <a:cubicBezTo>
                  <a:pt x="822" y="551"/>
                  <a:pt x="822" y="551"/>
                  <a:pt x="822" y="551"/>
                </a:cubicBezTo>
                <a:cubicBezTo>
                  <a:pt x="881" y="493"/>
                  <a:pt x="917" y="412"/>
                  <a:pt x="917" y="323"/>
                </a:cubicBezTo>
                <a:cubicBezTo>
                  <a:pt x="917" y="145"/>
                  <a:pt x="772" y="0"/>
                  <a:pt x="593" y="0"/>
                </a:cubicBezTo>
                <a:cubicBezTo>
                  <a:pt x="415" y="0"/>
                  <a:pt x="270" y="145"/>
                  <a:pt x="270" y="323"/>
                </a:cubicBezTo>
                <a:cubicBezTo>
                  <a:pt x="270" y="502"/>
                  <a:pt x="415" y="647"/>
                  <a:pt x="593" y="647"/>
                </a:cubicBezTo>
                <a:cubicBezTo>
                  <a:pt x="596" y="647"/>
                  <a:pt x="1027" y="647"/>
                  <a:pt x="1027" y="647"/>
                </a:cubicBezTo>
                <a:cubicBezTo>
                  <a:pt x="1057" y="619"/>
                  <a:pt x="1092" y="596"/>
                  <a:pt x="1130" y="579"/>
                </a:cubicBezTo>
                <a:lnTo>
                  <a:pt x="593" y="57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7" name="Freeform 7">
            <a:extLst>
              <a:ext uri="{FF2B5EF4-FFF2-40B4-BE49-F238E27FC236}">
                <a16:creationId xmlns:a16="http://schemas.microsoft.com/office/drawing/2014/main" id="{4AA3670F-DD9D-4643-99E1-A3B0FC30835E}"/>
              </a:ext>
            </a:extLst>
          </p:cNvPr>
          <p:cNvSpPr>
            <a:spLocks/>
          </p:cNvSpPr>
          <p:nvPr/>
        </p:nvSpPr>
        <p:spPr bwMode="auto">
          <a:xfrm>
            <a:off x="1661813" y="3160369"/>
            <a:ext cx="2693644" cy="2091736"/>
          </a:xfrm>
          <a:custGeom>
            <a:avLst/>
            <a:gdLst>
              <a:gd name="T0" fmla="*/ 440 w 861"/>
              <a:gd name="T1" fmla="*/ 96 h 647"/>
              <a:gd name="T2" fmla="*/ 580 w 861"/>
              <a:gd name="T3" fmla="*/ 324 h 647"/>
              <a:gd name="T4" fmla="*/ 323 w 861"/>
              <a:gd name="T5" fmla="*/ 580 h 647"/>
              <a:gd name="T6" fmla="*/ 67 w 861"/>
              <a:gd name="T7" fmla="*/ 324 h 647"/>
              <a:gd name="T8" fmla="*/ 323 w 861"/>
              <a:gd name="T9" fmla="*/ 68 h 647"/>
              <a:gd name="T10" fmla="*/ 861 w 861"/>
              <a:gd name="T11" fmla="*/ 68 h 647"/>
              <a:gd name="T12" fmla="*/ 772 w 861"/>
              <a:gd name="T13" fmla="*/ 13 h 647"/>
              <a:gd name="T14" fmla="*/ 765 w 861"/>
              <a:gd name="T15" fmla="*/ 7 h 647"/>
              <a:gd name="T16" fmla="*/ 758 w 861"/>
              <a:gd name="T17" fmla="*/ 0 h 647"/>
              <a:gd name="T18" fmla="*/ 323 w 861"/>
              <a:gd name="T19" fmla="*/ 0 h 647"/>
              <a:gd name="T20" fmla="*/ 0 w 861"/>
              <a:gd name="T21" fmla="*/ 324 h 647"/>
              <a:gd name="T22" fmla="*/ 323 w 861"/>
              <a:gd name="T23" fmla="*/ 647 h 647"/>
              <a:gd name="T24" fmla="*/ 647 w 861"/>
              <a:gd name="T25" fmla="*/ 324 h 647"/>
              <a:gd name="T26" fmla="*/ 553 w 861"/>
              <a:gd name="T27" fmla="*/ 96 h 647"/>
              <a:gd name="T28" fmla="*/ 440 w 861"/>
              <a:gd name="T29" fmla="*/ 96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1" h="647">
                <a:moveTo>
                  <a:pt x="440" y="96"/>
                </a:moveTo>
                <a:cubicBezTo>
                  <a:pt x="523" y="139"/>
                  <a:pt x="580" y="225"/>
                  <a:pt x="580" y="324"/>
                </a:cubicBezTo>
                <a:cubicBezTo>
                  <a:pt x="580" y="465"/>
                  <a:pt x="465" y="580"/>
                  <a:pt x="323" y="580"/>
                </a:cubicBezTo>
                <a:cubicBezTo>
                  <a:pt x="182" y="580"/>
                  <a:pt x="67" y="465"/>
                  <a:pt x="67" y="324"/>
                </a:cubicBezTo>
                <a:cubicBezTo>
                  <a:pt x="67" y="183"/>
                  <a:pt x="182" y="68"/>
                  <a:pt x="323" y="68"/>
                </a:cubicBezTo>
                <a:cubicBezTo>
                  <a:pt x="861" y="68"/>
                  <a:pt x="861" y="68"/>
                  <a:pt x="861" y="68"/>
                </a:cubicBezTo>
                <a:cubicBezTo>
                  <a:pt x="829" y="54"/>
                  <a:pt x="799" y="36"/>
                  <a:pt x="772" y="13"/>
                </a:cubicBezTo>
                <a:cubicBezTo>
                  <a:pt x="765" y="7"/>
                  <a:pt x="765" y="7"/>
                  <a:pt x="765" y="7"/>
                </a:cubicBezTo>
                <a:cubicBezTo>
                  <a:pt x="763" y="5"/>
                  <a:pt x="760" y="3"/>
                  <a:pt x="758" y="0"/>
                </a:cubicBezTo>
                <a:cubicBezTo>
                  <a:pt x="323" y="0"/>
                  <a:pt x="323" y="0"/>
                  <a:pt x="323" y="0"/>
                </a:cubicBezTo>
                <a:cubicBezTo>
                  <a:pt x="145" y="0"/>
                  <a:pt x="0" y="145"/>
                  <a:pt x="0" y="324"/>
                </a:cubicBezTo>
                <a:cubicBezTo>
                  <a:pt x="0" y="502"/>
                  <a:pt x="145" y="647"/>
                  <a:pt x="323" y="647"/>
                </a:cubicBezTo>
                <a:cubicBezTo>
                  <a:pt x="502" y="647"/>
                  <a:pt x="647" y="502"/>
                  <a:pt x="647" y="324"/>
                </a:cubicBezTo>
                <a:cubicBezTo>
                  <a:pt x="647" y="238"/>
                  <a:pt x="613" y="156"/>
                  <a:pt x="553" y="96"/>
                </a:cubicBezTo>
                <a:lnTo>
                  <a:pt x="440" y="9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30" name="Groep 29">
            <a:extLst>
              <a:ext uri="{FF2B5EF4-FFF2-40B4-BE49-F238E27FC236}">
                <a16:creationId xmlns:a16="http://schemas.microsoft.com/office/drawing/2014/main" id="{0ADE303F-F15D-41BC-9940-5F1490FE1600}"/>
              </a:ext>
            </a:extLst>
          </p:cNvPr>
          <p:cNvGrpSpPr/>
          <p:nvPr/>
        </p:nvGrpSpPr>
        <p:grpSpPr>
          <a:xfrm>
            <a:off x="10035426" y="2637149"/>
            <a:ext cx="2124556" cy="2283209"/>
            <a:chOff x="10035426" y="2637149"/>
            <a:chExt cx="2124556" cy="2283209"/>
          </a:xfrm>
        </p:grpSpPr>
        <p:sp>
          <p:nvSpPr>
            <p:cNvPr id="32" name="TextBox 22">
              <a:extLst>
                <a:ext uri="{FF2B5EF4-FFF2-40B4-BE49-F238E27FC236}">
                  <a16:creationId xmlns:a16="http://schemas.microsoft.com/office/drawing/2014/main" id="{27052CF6-4206-4261-9199-73DE92DCF1BF}"/>
                </a:ext>
              </a:extLst>
            </p:cNvPr>
            <p:cNvSpPr txBox="1"/>
            <p:nvPr/>
          </p:nvSpPr>
          <p:spPr>
            <a:xfrm>
              <a:off x="10035426" y="2637149"/>
              <a:ext cx="2124556" cy="523220"/>
            </a:xfrm>
            <a:prstGeom prst="rect">
              <a:avLst/>
            </a:prstGeom>
            <a:noFill/>
          </p:spPr>
          <p:txBody>
            <a:bodyPr wrap="none" rtlCol="0">
              <a:spAutoFit/>
            </a:bodyPr>
            <a:lstStyle/>
            <a:p>
              <a:pPr algn="ctr"/>
              <a:r>
                <a:rPr lang="nl-NL" sz="1400" dirty="0"/>
                <a:t>Knop 6</a:t>
              </a:r>
            </a:p>
            <a:p>
              <a:pPr algn="ctr"/>
              <a:r>
                <a:rPr lang="nl-NL" sz="1400" dirty="0"/>
                <a:t>Internationale afstemming</a:t>
              </a:r>
              <a:endParaRPr lang="ru-RU" sz="1400" b="1" dirty="0"/>
            </a:p>
          </p:txBody>
        </p:sp>
        <p:pic>
          <p:nvPicPr>
            <p:cNvPr id="13" name="Afbeelding 12">
              <a:extLst>
                <a:ext uri="{FF2B5EF4-FFF2-40B4-BE49-F238E27FC236}">
                  <a16:creationId xmlns:a16="http://schemas.microsoft.com/office/drawing/2014/main" id="{F2535B0B-A8D6-46CF-B107-D6BD5A990E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3576" y="3532108"/>
              <a:ext cx="1388250" cy="1388250"/>
            </a:xfrm>
            <a:prstGeom prst="rect">
              <a:avLst/>
            </a:prstGeom>
          </p:spPr>
        </p:pic>
      </p:grpSp>
      <p:grpSp>
        <p:nvGrpSpPr>
          <p:cNvPr id="29" name="Groep 28">
            <a:extLst>
              <a:ext uri="{FF2B5EF4-FFF2-40B4-BE49-F238E27FC236}">
                <a16:creationId xmlns:a16="http://schemas.microsoft.com/office/drawing/2014/main" id="{72063886-7DAF-4D0B-B2EA-43A3E1434B93}"/>
              </a:ext>
            </a:extLst>
          </p:cNvPr>
          <p:cNvGrpSpPr/>
          <p:nvPr/>
        </p:nvGrpSpPr>
        <p:grpSpPr>
          <a:xfrm>
            <a:off x="8210142" y="1456317"/>
            <a:ext cx="1695722" cy="2439058"/>
            <a:chOff x="8210142" y="1456317"/>
            <a:chExt cx="1695722" cy="2439058"/>
          </a:xfrm>
        </p:grpSpPr>
        <p:sp>
          <p:nvSpPr>
            <p:cNvPr id="31" name="TextBox 22">
              <a:extLst>
                <a:ext uri="{FF2B5EF4-FFF2-40B4-BE49-F238E27FC236}">
                  <a16:creationId xmlns:a16="http://schemas.microsoft.com/office/drawing/2014/main" id="{7D3B0E46-4763-45C7-A7E6-1626135BFAE6}"/>
                </a:ext>
              </a:extLst>
            </p:cNvPr>
            <p:cNvSpPr txBox="1"/>
            <p:nvPr/>
          </p:nvSpPr>
          <p:spPr>
            <a:xfrm>
              <a:off x="8210142" y="3372155"/>
              <a:ext cx="1695722" cy="523220"/>
            </a:xfrm>
            <a:prstGeom prst="rect">
              <a:avLst/>
            </a:prstGeom>
            <a:noFill/>
          </p:spPr>
          <p:txBody>
            <a:bodyPr wrap="none" rtlCol="0">
              <a:spAutoFit/>
            </a:bodyPr>
            <a:lstStyle/>
            <a:p>
              <a:pPr algn="ctr"/>
              <a:r>
                <a:rPr lang="nl-NL" sz="1400" dirty="0"/>
                <a:t>Knop 5</a:t>
              </a:r>
            </a:p>
            <a:p>
              <a:pPr algn="ctr"/>
              <a:r>
                <a:rPr lang="nl-NL" sz="1400" dirty="0"/>
                <a:t>Ruimtelijke ordening</a:t>
              </a:r>
              <a:endParaRPr lang="ru-RU" sz="1400" b="1" dirty="0"/>
            </a:p>
          </p:txBody>
        </p:sp>
        <p:pic>
          <p:nvPicPr>
            <p:cNvPr id="17" name="Afbeelding 16">
              <a:extLst>
                <a:ext uri="{FF2B5EF4-FFF2-40B4-BE49-F238E27FC236}">
                  <a16:creationId xmlns:a16="http://schemas.microsoft.com/office/drawing/2014/main" id="{4DCFB0FD-B442-40FE-BC4A-4BE811D133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6604" y="1456317"/>
              <a:ext cx="1516272" cy="1516272"/>
            </a:xfrm>
            <a:prstGeom prst="rect">
              <a:avLst/>
            </a:prstGeom>
          </p:spPr>
        </p:pic>
      </p:grpSp>
    </p:spTree>
    <p:extLst>
      <p:ext uri="{BB962C8B-B14F-4D97-AF65-F5344CB8AC3E}">
        <p14:creationId xmlns:p14="http://schemas.microsoft.com/office/powerpoint/2010/main" val="25726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9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125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160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200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47BD22C-C434-DCBE-1238-6E20AF284C3E}"/>
              </a:ext>
            </a:extLst>
          </p:cNvPr>
          <p:cNvSpPr txBox="1"/>
          <p:nvPr/>
        </p:nvSpPr>
        <p:spPr>
          <a:xfrm>
            <a:off x="1183544" y="140649"/>
            <a:ext cx="11110056" cy="646331"/>
          </a:xfrm>
          <a:prstGeom prst="rect">
            <a:avLst/>
          </a:prstGeom>
          <a:noFill/>
        </p:spPr>
        <p:txBody>
          <a:bodyPr wrap="square" lIns="91440" tIns="45720" rIns="91440" bIns="45720" rtlCol="0" anchor="t">
            <a:spAutoFit/>
          </a:bodyPr>
          <a:lstStyle/>
          <a:p>
            <a:r>
              <a:rPr lang="nl-NL" sz="3600" b="1" dirty="0" err="1">
                <a:solidFill>
                  <a:srgbClr val="0090AA"/>
                </a:solidFill>
              </a:rPr>
              <a:t>Projecteam</a:t>
            </a:r>
            <a:r>
              <a:rPr lang="nl-NL" sz="3600" b="1" dirty="0">
                <a:solidFill>
                  <a:srgbClr val="0090AA"/>
                </a:solidFill>
              </a:rPr>
              <a:t> Water in Balans - </a:t>
            </a:r>
            <a:r>
              <a:rPr lang="nl-NL" sz="3600" b="1" dirty="0" err="1">
                <a:solidFill>
                  <a:srgbClr val="0090AA"/>
                </a:solidFill>
              </a:rPr>
              <a:t>Rimburgerweg</a:t>
            </a:r>
            <a:endParaRPr lang="nl-NL" sz="3600" b="1" dirty="0">
              <a:solidFill>
                <a:srgbClr val="0090AA"/>
              </a:solidFill>
              <a:cs typeface="Calibri"/>
            </a:endParaRPr>
          </a:p>
        </p:txBody>
      </p:sp>
      <p:pic>
        <p:nvPicPr>
          <p:cNvPr id="4" name="Afbeelding 3">
            <a:extLst>
              <a:ext uri="{FF2B5EF4-FFF2-40B4-BE49-F238E27FC236}">
                <a16:creationId xmlns:a16="http://schemas.microsoft.com/office/drawing/2014/main" id="{94AFE7AF-7906-60A3-0AB7-8BC879245482}"/>
              </a:ext>
            </a:extLst>
          </p:cNvPr>
          <p:cNvPicPr>
            <a:picLocks noChangeAspect="1"/>
          </p:cNvPicPr>
          <p:nvPr/>
        </p:nvPicPr>
        <p:blipFill>
          <a:blip r:embed="rId2"/>
          <a:stretch>
            <a:fillRect/>
          </a:stretch>
        </p:blipFill>
        <p:spPr>
          <a:xfrm>
            <a:off x="114146" y="140649"/>
            <a:ext cx="1069398" cy="1048221"/>
          </a:xfrm>
          <a:prstGeom prst="rect">
            <a:avLst/>
          </a:prstGeom>
        </p:spPr>
      </p:pic>
      <p:sp>
        <p:nvSpPr>
          <p:cNvPr id="11" name="Rechthoek 10">
            <a:extLst>
              <a:ext uri="{FF2B5EF4-FFF2-40B4-BE49-F238E27FC236}">
                <a16:creationId xmlns:a16="http://schemas.microsoft.com/office/drawing/2014/main" id="{DD58ECA3-A820-4D4D-A5D4-06864C69A8C1}"/>
              </a:ext>
            </a:extLst>
          </p:cNvPr>
          <p:cNvSpPr/>
          <p:nvPr/>
        </p:nvSpPr>
        <p:spPr>
          <a:xfrm>
            <a:off x="10366408" y="2281187"/>
            <a:ext cx="1520792" cy="7796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C7E44639-766D-4858-9EA5-47BBC743BB51}"/>
              </a:ext>
            </a:extLst>
          </p:cNvPr>
          <p:cNvPicPr>
            <a:picLocks noChangeAspect="1"/>
          </p:cNvPicPr>
          <p:nvPr/>
        </p:nvPicPr>
        <p:blipFill>
          <a:blip r:embed="rId3"/>
          <a:stretch>
            <a:fillRect/>
          </a:stretch>
        </p:blipFill>
        <p:spPr>
          <a:xfrm>
            <a:off x="3576281" y="927628"/>
            <a:ext cx="5973870" cy="5930371"/>
          </a:xfrm>
          <a:prstGeom prst="rect">
            <a:avLst/>
          </a:prstGeom>
        </p:spPr>
      </p:pic>
    </p:spTree>
    <p:extLst>
      <p:ext uri="{BB962C8B-B14F-4D97-AF65-F5344CB8AC3E}">
        <p14:creationId xmlns:p14="http://schemas.microsoft.com/office/powerpoint/2010/main" val="165826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71B5A8DB-43E2-4563-A5A7-3DA540328803}"/>
              </a:ext>
            </a:extLst>
          </p:cNvPr>
          <p:cNvSpPr txBox="1"/>
          <p:nvPr/>
        </p:nvSpPr>
        <p:spPr>
          <a:xfrm>
            <a:off x="1439312" y="140649"/>
            <a:ext cx="11110056" cy="646331"/>
          </a:xfrm>
          <a:prstGeom prst="rect">
            <a:avLst/>
          </a:prstGeom>
          <a:noFill/>
        </p:spPr>
        <p:txBody>
          <a:bodyPr wrap="square" lIns="91440" tIns="45720" rIns="91440" bIns="45720" rtlCol="0" anchor="t">
            <a:spAutoFit/>
          </a:bodyPr>
          <a:lstStyle/>
          <a:p>
            <a:r>
              <a:rPr lang="nl-NL" sz="3600" b="1" dirty="0">
                <a:solidFill>
                  <a:srgbClr val="0090AA"/>
                </a:solidFill>
              </a:rPr>
              <a:t>Wat is er tot nu toe gebeurt?</a:t>
            </a:r>
            <a:endParaRPr lang="nl-NL" sz="3600" b="1" dirty="0">
              <a:solidFill>
                <a:srgbClr val="0090AA"/>
              </a:solidFill>
              <a:cs typeface="Calibri"/>
            </a:endParaRPr>
          </a:p>
        </p:txBody>
      </p:sp>
      <p:pic>
        <p:nvPicPr>
          <p:cNvPr id="27" name="Afbeelding 26">
            <a:extLst>
              <a:ext uri="{FF2B5EF4-FFF2-40B4-BE49-F238E27FC236}">
                <a16:creationId xmlns:a16="http://schemas.microsoft.com/office/drawing/2014/main" id="{81D760DD-9EFC-472F-87EB-119A037E6F25}"/>
              </a:ext>
            </a:extLst>
          </p:cNvPr>
          <p:cNvPicPr>
            <a:picLocks noChangeAspect="1"/>
          </p:cNvPicPr>
          <p:nvPr/>
        </p:nvPicPr>
        <p:blipFill>
          <a:blip r:embed="rId3"/>
          <a:stretch>
            <a:fillRect/>
          </a:stretch>
        </p:blipFill>
        <p:spPr>
          <a:xfrm>
            <a:off x="114146" y="140649"/>
            <a:ext cx="1069398" cy="1048221"/>
          </a:xfrm>
          <a:prstGeom prst="rect">
            <a:avLst/>
          </a:prstGeom>
        </p:spPr>
      </p:pic>
      <p:sp>
        <p:nvSpPr>
          <p:cNvPr id="6" name="Tekstvak 5">
            <a:extLst>
              <a:ext uri="{FF2B5EF4-FFF2-40B4-BE49-F238E27FC236}">
                <a16:creationId xmlns:a16="http://schemas.microsoft.com/office/drawing/2014/main" id="{0872E82B-09F5-71AC-C2CF-2370FC496916}"/>
              </a:ext>
            </a:extLst>
          </p:cNvPr>
          <p:cNvSpPr txBox="1"/>
          <p:nvPr/>
        </p:nvSpPr>
        <p:spPr>
          <a:xfrm>
            <a:off x="1183544" y="1608851"/>
            <a:ext cx="10912034" cy="2400657"/>
          </a:xfrm>
          <a:prstGeom prst="rect">
            <a:avLst/>
          </a:prstGeom>
          <a:noFill/>
        </p:spPr>
        <p:txBody>
          <a:bodyPr wrap="square" rtlCol="0">
            <a:spAutoFit/>
          </a:bodyPr>
          <a:lstStyle/>
          <a:p>
            <a:pPr marL="285750" indent="-285750">
              <a:buFont typeface="Arial" panose="020B0604020202020204" pitchFamily="34" charset="0"/>
              <a:buChar char="•"/>
            </a:pPr>
            <a:r>
              <a:rPr lang="nl-NL" sz="3000" dirty="0">
                <a:latin typeface="Calibri" panose="020F0502020204030204" pitchFamily="34" charset="0"/>
              </a:rPr>
              <a:t>Uitvoering </a:t>
            </a:r>
            <a:r>
              <a:rPr lang="nl-NL" sz="3000" dirty="0" err="1">
                <a:latin typeface="Calibri" panose="020F0502020204030204" pitchFamily="34" charset="0"/>
              </a:rPr>
              <a:t>quick</a:t>
            </a:r>
            <a:r>
              <a:rPr lang="nl-NL" sz="3000" dirty="0">
                <a:latin typeface="Calibri" panose="020F0502020204030204" pitchFamily="34" charset="0"/>
              </a:rPr>
              <a:t> scan</a:t>
            </a:r>
          </a:p>
          <a:p>
            <a:pPr marL="285750" indent="-285750">
              <a:buFont typeface="Arial" panose="020B0604020202020204" pitchFamily="34" charset="0"/>
              <a:buChar char="•"/>
            </a:pPr>
            <a:r>
              <a:rPr lang="nl-NL" sz="3000" dirty="0">
                <a:latin typeface="Calibri" panose="020F0502020204030204" pitchFamily="34" charset="0"/>
              </a:rPr>
              <a:t>Tekenen intentieverklaring</a:t>
            </a:r>
          </a:p>
          <a:p>
            <a:pPr marL="285750" indent="-285750">
              <a:buFont typeface="Arial" panose="020B0604020202020204" pitchFamily="34" charset="0"/>
              <a:buChar char="•"/>
            </a:pPr>
            <a:r>
              <a:rPr lang="nl-NL" sz="3000" dirty="0">
                <a:latin typeface="Calibri" panose="020F0502020204030204" pitchFamily="34" charset="0"/>
              </a:rPr>
              <a:t>Veldbezoeken</a:t>
            </a:r>
          </a:p>
          <a:p>
            <a:pPr marL="285750" indent="-285750">
              <a:buFont typeface="Arial" panose="020B0604020202020204" pitchFamily="34" charset="0"/>
              <a:buChar char="•"/>
            </a:pPr>
            <a:r>
              <a:rPr lang="nl-NL" sz="3000" dirty="0">
                <a:latin typeface="Calibri" panose="020F0502020204030204" pitchFamily="34" charset="0"/>
              </a:rPr>
              <a:t>Ophalen en controleren data om gedetailleerd hydrologisch model te bouwen </a:t>
            </a:r>
          </a:p>
        </p:txBody>
      </p:sp>
    </p:spTree>
    <p:extLst>
      <p:ext uri="{BB962C8B-B14F-4D97-AF65-F5344CB8AC3E}">
        <p14:creationId xmlns:p14="http://schemas.microsoft.com/office/powerpoint/2010/main" val="132416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71B5A8DB-43E2-4563-A5A7-3DA540328803}"/>
              </a:ext>
            </a:extLst>
          </p:cNvPr>
          <p:cNvSpPr txBox="1"/>
          <p:nvPr/>
        </p:nvSpPr>
        <p:spPr>
          <a:xfrm>
            <a:off x="1291829" y="140649"/>
            <a:ext cx="11110056" cy="646331"/>
          </a:xfrm>
          <a:prstGeom prst="rect">
            <a:avLst/>
          </a:prstGeom>
          <a:noFill/>
        </p:spPr>
        <p:txBody>
          <a:bodyPr wrap="square" lIns="91440" tIns="45720" rIns="91440" bIns="45720" rtlCol="0" anchor="t">
            <a:spAutoFit/>
          </a:bodyPr>
          <a:lstStyle/>
          <a:p>
            <a:r>
              <a:rPr lang="nl-NL" sz="3600" b="1" dirty="0">
                <a:solidFill>
                  <a:srgbClr val="0090AA"/>
                </a:solidFill>
              </a:rPr>
              <a:t>Wateroverlast 2021 nabij </a:t>
            </a:r>
            <a:r>
              <a:rPr lang="nl-NL" sz="3600" b="1" dirty="0" err="1">
                <a:solidFill>
                  <a:srgbClr val="0090AA"/>
                </a:solidFill>
              </a:rPr>
              <a:t>Rimburgerweg</a:t>
            </a:r>
            <a:endParaRPr lang="nl-NL" sz="3600" b="1" dirty="0">
              <a:solidFill>
                <a:srgbClr val="0090AA"/>
              </a:solidFill>
              <a:cs typeface="Calibri"/>
            </a:endParaRPr>
          </a:p>
        </p:txBody>
      </p:sp>
      <p:pic>
        <p:nvPicPr>
          <p:cNvPr id="27" name="Afbeelding 26">
            <a:extLst>
              <a:ext uri="{FF2B5EF4-FFF2-40B4-BE49-F238E27FC236}">
                <a16:creationId xmlns:a16="http://schemas.microsoft.com/office/drawing/2014/main" id="{81D760DD-9EFC-472F-87EB-119A037E6F25}"/>
              </a:ext>
            </a:extLst>
          </p:cNvPr>
          <p:cNvPicPr>
            <a:picLocks noChangeAspect="1"/>
          </p:cNvPicPr>
          <p:nvPr/>
        </p:nvPicPr>
        <p:blipFill>
          <a:blip r:embed="rId3"/>
          <a:stretch>
            <a:fillRect/>
          </a:stretch>
        </p:blipFill>
        <p:spPr>
          <a:xfrm>
            <a:off x="114146" y="140649"/>
            <a:ext cx="1069398" cy="1048221"/>
          </a:xfrm>
          <a:prstGeom prst="rect">
            <a:avLst/>
          </a:prstGeom>
        </p:spPr>
      </p:pic>
      <p:sp>
        <p:nvSpPr>
          <p:cNvPr id="9" name="Tekstvak 8">
            <a:extLst>
              <a:ext uri="{FF2B5EF4-FFF2-40B4-BE49-F238E27FC236}">
                <a16:creationId xmlns:a16="http://schemas.microsoft.com/office/drawing/2014/main" id="{989A7A98-9785-4DA6-ABD6-7633D2AE8E0C}"/>
              </a:ext>
            </a:extLst>
          </p:cNvPr>
          <p:cNvSpPr txBox="1"/>
          <p:nvPr/>
        </p:nvSpPr>
        <p:spPr>
          <a:xfrm>
            <a:off x="1183544" y="1046792"/>
            <a:ext cx="10894310" cy="4662815"/>
          </a:xfrm>
          <a:prstGeom prst="rect">
            <a:avLst/>
          </a:prstGeom>
          <a:noFill/>
        </p:spPr>
        <p:txBody>
          <a:bodyPr wrap="square" rtlCol="0">
            <a:spAutoFit/>
          </a:bodyPr>
          <a:lstStyle/>
          <a:p>
            <a:pPr marL="285750" indent="-285750">
              <a:buFont typeface="Arial" panose="020B0604020202020204" pitchFamily="34" charset="0"/>
              <a:buChar char="•"/>
            </a:pPr>
            <a:r>
              <a:rPr lang="nl-NL" sz="2700" dirty="0"/>
              <a:t>De neerslaggebeurtenissen op 29 juni waren zeer extreem</a:t>
            </a:r>
          </a:p>
          <a:p>
            <a:pPr marL="742950" lvl="1" indent="-285750">
              <a:buFont typeface="Arial" panose="020B0604020202020204" pitchFamily="34" charset="0"/>
              <a:buChar char="•"/>
            </a:pPr>
            <a:r>
              <a:rPr lang="nl-NL" sz="2700" dirty="0"/>
              <a:t>29 juni: 110 mm gevallen, piek tussen 16 en 18 met 62 mm in 1e uur</a:t>
            </a:r>
          </a:p>
          <a:p>
            <a:pPr marL="742950" lvl="1" indent="-285750">
              <a:buFont typeface="Arial" panose="020B0604020202020204" pitchFamily="34" charset="0"/>
              <a:buChar char="•"/>
            </a:pPr>
            <a:r>
              <a:rPr lang="nl-NL" sz="2700" dirty="0"/>
              <a:t>Herhalingstijd tussen de 250 en 500 jaar</a:t>
            </a:r>
          </a:p>
          <a:p>
            <a:pPr marL="285750" indent="-285750">
              <a:buFont typeface="Arial" panose="020B0604020202020204" pitchFamily="34" charset="0"/>
              <a:buChar char="•"/>
            </a:pPr>
            <a:endParaRPr lang="nl-NL" sz="2700" dirty="0"/>
          </a:p>
          <a:p>
            <a:pPr marL="285750" indent="-285750">
              <a:buFont typeface="Arial" panose="020B0604020202020204" pitchFamily="34" charset="0"/>
              <a:buChar char="•"/>
            </a:pPr>
            <a:r>
              <a:rPr lang="nl-NL" sz="2700" dirty="0"/>
              <a:t>De neerslaggebeurtenissen op 13 en 14 juli waren ook extreem</a:t>
            </a:r>
          </a:p>
          <a:p>
            <a:pPr marL="742950" lvl="1" indent="-285750">
              <a:buFont typeface="Arial" panose="020B0604020202020204" pitchFamily="34" charset="0"/>
              <a:buChar char="•"/>
            </a:pPr>
            <a:r>
              <a:rPr lang="nl-NL" sz="2700" dirty="0"/>
              <a:t>13 en 14 juli viel er in Zuid-Limburg meer dan 150 mm.</a:t>
            </a:r>
          </a:p>
          <a:p>
            <a:pPr marL="742950" lvl="1" indent="-285750">
              <a:buFont typeface="Arial" panose="020B0604020202020204" pitchFamily="34" charset="0"/>
              <a:buChar char="•"/>
            </a:pPr>
            <a:r>
              <a:rPr lang="nl-NL" sz="2700" dirty="0"/>
              <a:t>Schaesberg KNMI station (Heerlen): 13 juli 86 mm en 14 juli 72 mm</a:t>
            </a:r>
          </a:p>
          <a:p>
            <a:pPr marL="742950" lvl="1" indent="-285750">
              <a:buFont typeface="Arial" panose="020B0604020202020204" pitchFamily="34" charset="0"/>
              <a:buChar char="•"/>
            </a:pPr>
            <a:r>
              <a:rPr lang="nl-NL" sz="2700" dirty="0"/>
              <a:t>Herhalingstijd voor Zuid-Limburg van ca. 500 tot 1000 jaar </a:t>
            </a:r>
          </a:p>
          <a:p>
            <a:pPr marL="285750" indent="-285750">
              <a:buFont typeface="Arial" panose="020B0604020202020204" pitchFamily="34" charset="0"/>
              <a:buChar char="•"/>
            </a:pPr>
            <a:endParaRPr lang="nl-NL" sz="2700" dirty="0"/>
          </a:p>
          <a:p>
            <a:pPr marL="285750" indent="-285750">
              <a:buFont typeface="Arial" panose="020B0604020202020204" pitchFamily="34" charset="0"/>
              <a:buChar char="•"/>
            </a:pPr>
            <a:r>
              <a:rPr lang="nl-NL" sz="2700" dirty="0"/>
              <a:t>Klimaatscenario’s KNMI: de kans op dit soort neerslaggebeurtenissen kan in de toekomst gaan toenemen.</a:t>
            </a:r>
          </a:p>
        </p:txBody>
      </p:sp>
    </p:spTree>
    <p:extLst>
      <p:ext uri="{BB962C8B-B14F-4D97-AF65-F5344CB8AC3E}">
        <p14:creationId xmlns:p14="http://schemas.microsoft.com/office/powerpoint/2010/main" val="158480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71B5A8DB-43E2-4563-A5A7-3DA540328803}"/>
              </a:ext>
            </a:extLst>
          </p:cNvPr>
          <p:cNvSpPr txBox="1"/>
          <p:nvPr/>
        </p:nvSpPr>
        <p:spPr>
          <a:xfrm>
            <a:off x="1183544" y="140649"/>
            <a:ext cx="11110056" cy="646331"/>
          </a:xfrm>
          <a:prstGeom prst="rect">
            <a:avLst/>
          </a:prstGeom>
          <a:noFill/>
        </p:spPr>
        <p:txBody>
          <a:bodyPr wrap="square" lIns="91440" tIns="45720" rIns="91440" bIns="45720" rtlCol="0" anchor="t">
            <a:spAutoFit/>
          </a:bodyPr>
          <a:lstStyle/>
          <a:p>
            <a:r>
              <a:rPr lang="nl-NL" sz="3600" b="1" dirty="0">
                <a:solidFill>
                  <a:srgbClr val="0090AA"/>
                </a:solidFill>
              </a:rPr>
              <a:t>Wateroverlast 2021 </a:t>
            </a:r>
            <a:r>
              <a:rPr lang="nl-NL" sz="3600" b="1" dirty="0" err="1">
                <a:solidFill>
                  <a:srgbClr val="0090AA"/>
                </a:solidFill>
              </a:rPr>
              <a:t>Rimburgerweg</a:t>
            </a:r>
            <a:r>
              <a:rPr lang="nl-NL" sz="3600" b="1" dirty="0">
                <a:solidFill>
                  <a:srgbClr val="0090AA"/>
                </a:solidFill>
              </a:rPr>
              <a:t> e.o.</a:t>
            </a:r>
            <a:endParaRPr lang="nl-NL" sz="3600" b="1" dirty="0">
              <a:solidFill>
                <a:srgbClr val="0090AA"/>
              </a:solidFill>
              <a:cs typeface="Calibri"/>
            </a:endParaRPr>
          </a:p>
        </p:txBody>
      </p:sp>
      <p:pic>
        <p:nvPicPr>
          <p:cNvPr id="27" name="Afbeelding 26">
            <a:extLst>
              <a:ext uri="{FF2B5EF4-FFF2-40B4-BE49-F238E27FC236}">
                <a16:creationId xmlns:a16="http://schemas.microsoft.com/office/drawing/2014/main" id="{81D760DD-9EFC-472F-87EB-119A037E6F25}"/>
              </a:ext>
            </a:extLst>
          </p:cNvPr>
          <p:cNvPicPr>
            <a:picLocks noChangeAspect="1"/>
          </p:cNvPicPr>
          <p:nvPr/>
        </p:nvPicPr>
        <p:blipFill>
          <a:blip r:embed="rId3"/>
          <a:stretch>
            <a:fillRect/>
          </a:stretch>
        </p:blipFill>
        <p:spPr>
          <a:xfrm>
            <a:off x="114146" y="140649"/>
            <a:ext cx="1069398" cy="1048221"/>
          </a:xfrm>
          <a:prstGeom prst="rect">
            <a:avLst/>
          </a:prstGeom>
        </p:spPr>
      </p:pic>
      <p:pic>
        <p:nvPicPr>
          <p:cNvPr id="7" name="Afbeelding 6" descr="Afbeelding met kaart&#10;&#10;Automatisch gegenereerde beschrijving">
            <a:extLst>
              <a:ext uri="{FF2B5EF4-FFF2-40B4-BE49-F238E27FC236}">
                <a16:creationId xmlns:a16="http://schemas.microsoft.com/office/drawing/2014/main" id="{427ADF9D-E329-48B7-8E50-42F34AC3E24A}"/>
              </a:ext>
            </a:extLst>
          </p:cNvPr>
          <p:cNvPicPr/>
          <p:nvPr/>
        </p:nvPicPr>
        <p:blipFill rotWithShape="1">
          <a:blip r:embed="rId4" cstate="print">
            <a:extLst>
              <a:ext uri="{28A0092B-C50C-407E-A947-70E740481C1C}">
                <a14:useLocalDpi xmlns:a14="http://schemas.microsoft.com/office/drawing/2010/main" val="0"/>
              </a:ext>
            </a:extLst>
          </a:blip>
          <a:srcRect l="6045" t="-248" r="19061" b="1494"/>
          <a:stretch/>
        </p:blipFill>
        <p:spPr bwMode="auto">
          <a:xfrm>
            <a:off x="1428275" y="924892"/>
            <a:ext cx="6735223" cy="4925065"/>
          </a:xfrm>
          <a:prstGeom prst="rect">
            <a:avLst/>
          </a:prstGeom>
          <a:noFill/>
          <a:ln>
            <a:noFill/>
          </a:ln>
          <a:extLst>
            <a:ext uri="{53640926-AAD7-44D8-BBD7-CCE9431645EC}">
              <a14:shadowObscured xmlns:a14="http://schemas.microsoft.com/office/drawing/2010/main"/>
            </a:ext>
          </a:extLst>
        </p:spPr>
      </p:pic>
      <p:sp>
        <p:nvSpPr>
          <p:cNvPr id="10" name="Tekstvak 9">
            <a:extLst>
              <a:ext uri="{FF2B5EF4-FFF2-40B4-BE49-F238E27FC236}">
                <a16:creationId xmlns:a16="http://schemas.microsoft.com/office/drawing/2014/main" id="{AE3C3E9C-E0C3-4AF6-B8A5-01EDE869A885}"/>
              </a:ext>
            </a:extLst>
          </p:cNvPr>
          <p:cNvSpPr txBox="1"/>
          <p:nvPr/>
        </p:nvSpPr>
        <p:spPr>
          <a:xfrm>
            <a:off x="8488496" y="1188870"/>
            <a:ext cx="3299552" cy="3139321"/>
          </a:xfrm>
          <a:prstGeom prst="rect">
            <a:avLst/>
          </a:prstGeom>
          <a:noFill/>
        </p:spPr>
        <p:txBody>
          <a:bodyPr wrap="square">
            <a:spAutoFit/>
          </a:bodyPr>
          <a:lstStyle/>
          <a:p>
            <a:r>
              <a:rPr lang="nl-NL" dirty="0">
                <a:latin typeface="Gentium Basic"/>
                <a:ea typeface="Times New Roman" panose="02020603050405020304" pitchFamily="18" charset="0"/>
                <a:cs typeface="Times New Roman" panose="02020603050405020304" pitchFamily="18" charset="0"/>
              </a:rPr>
              <a:t>Het afstromend water vanuit stedelijk én landelijk gebied heeft zich verzameld in de bebouwde laagte Op de Hoven.</a:t>
            </a:r>
          </a:p>
          <a:p>
            <a:endParaRPr lang="nl-NL" dirty="0">
              <a:latin typeface="Gentium Basic"/>
              <a:ea typeface="Times New Roman" panose="02020603050405020304" pitchFamily="18" charset="0"/>
              <a:cs typeface="Times New Roman" panose="02020603050405020304" pitchFamily="18" charset="0"/>
            </a:endParaRPr>
          </a:p>
          <a:p>
            <a:endParaRPr lang="nl-NL" dirty="0">
              <a:latin typeface="Gentium Basic"/>
              <a:ea typeface="Times New Roman" panose="02020603050405020304" pitchFamily="18" charset="0"/>
              <a:cs typeface="Times New Roman" panose="02020603050405020304" pitchFamily="18" charset="0"/>
            </a:endParaRPr>
          </a:p>
          <a:p>
            <a:endParaRPr lang="nl-NL" dirty="0">
              <a:latin typeface="Gentium Basic"/>
              <a:ea typeface="Times New Roman" panose="02020603050405020304" pitchFamily="18" charset="0"/>
              <a:cs typeface="Times New Roman" panose="02020603050405020304" pitchFamily="18" charset="0"/>
            </a:endParaRPr>
          </a:p>
          <a:p>
            <a:endParaRPr lang="nl-NL" dirty="0">
              <a:latin typeface="Gentium Basic"/>
              <a:ea typeface="Times New Roman" panose="02020603050405020304" pitchFamily="18" charset="0"/>
              <a:cs typeface="Times New Roman" panose="02020603050405020304" pitchFamily="18" charset="0"/>
            </a:endParaRPr>
          </a:p>
          <a:p>
            <a:endParaRPr lang="nl-NL" sz="1800" dirty="0">
              <a:effectLst/>
              <a:latin typeface="Gentium Basic"/>
              <a:ea typeface="Times New Roman" panose="02020603050405020304" pitchFamily="18" charset="0"/>
              <a:cs typeface="Times New Roman" panose="02020603050405020304" pitchFamily="18" charset="0"/>
            </a:endParaRPr>
          </a:p>
          <a:p>
            <a:endParaRPr lang="nl-NL" dirty="0">
              <a:latin typeface="Gentium Basic"/>
              <a:cs typeface="Times New Roman" panose="02020603050405020304" pitchFamily="18" charset="0"/>
            </a:endParaRPr>
          </a:p>
          <a:p>
            <a:endParaRPr lang="nl-NL" dirty="0"/>
          </a:p>
        </p:txBody>
      </p:sp>
    </p:spTree>
    <p:extLst>
      <p:ext uri="{BB962C8B-B14F-4D97-AF65-F5344CB8AC3E}">
        <p14:creationId xmlns:p14="http://schemas.microsoft.com/office/powerpoint/2010/main" val="355820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61606A3-1829-D867-D140-67FE03A7D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7799"/>
            <a:ext cx="9139186" cy="4440201"/>
          </a:xfrm>
          <a:prstGeom prst="rect">
            <a:avLst/>
          </a:prstGeom>
        </p:spPr>
      </p:pic>
      <p:pic>
        <p:nvPicPr>
          <p:cNvPr id="6" name="Afbeelding 5">
            <a:extLst>
              <a:ext uri="{FF2B5EF4-FFF2-40B4-BE49-F238E27FC236}">
                <a16:creationId xmlns:a16="http://schemas.microsoft.com/office/drawing/2014/main" id="{41B3E9B3-CE1E-4C58-96A6-230BC97B3373}"/>
              </a:ext>
            </a:extLst>
          </p:cNvPr>
          <p:cNvPicPr/>
          <p:nvPr/>
        </p:nvPicPr>
        <p:blipFill rotWithShape="1">
          <a:blip r:embed="rId4" cstate="print">
            <a:extLst>
              <a:ext uri="{28A0092B-C50C-407E-A947-70E740481C1C}">
                <a14:useLocalDpi xmlns:a14="http://schemas.microsoft.com/office/drawing/2010/main" val="0"/>
              </a:ext>
            </a:extLst>
          </a:blip>
          <a:srcRect l="10823" t="5596" r="18074" b="1940"/>
          <a:stretch/>
        </p:blipFill>
        <p:spPr bwMode="auto">
          <a:xfrm>
            <a:off x="7534275" y="712824"/>
            <a:ext cx="4610435" cy="3668675"/>
          </a:xfrm>
          <a:prstGeom prst="rect">
            <a:avLst/>
          </a:prstGeom>
          <a:noFill/>
          <a:ln>
            <a:noFill/>
          </a:ln>
          <a:extLst>
            <a:ext uri="{53640926-AAD7-44D8-BBD7-CCE9431645EC}">
              <a14:shadowObscured xmlns:a14="http://schemas.microsoft.com/office/drawing/2010/main"/>
            </a:ext>
          </a:extLst>
        </p:spPr>
      </p:pic>
      <p:sp>
        <p:nvSpPr>
          <p:cNvPr id="7" name="Tekstvak 6">
            <a:extLst>
              <a:ext uri="{FF2B5EF4-FFF2-40B4-BE49-F238E27FC236}">
                <a16:creationId xmlns:a16="http://schemas.microsoft.com/office/drawing/2014/main" id="{AA5EB7B2-D564-4953-98B5-C75CC9E9C5A7}"/>
              </a:ext>
            </a:extLst>
          </p:cNvPr>
          <p:cNvSpPr txBox="1"/>
          <p:nvPr/>
        </p:nvSpPr>
        <p:spPr>
          <a:xfrm>
            <a:off x="1291829" y="140649"/>
            <a:ext cx="11110056" cy="646331"/>
          </a:xfrm>
          <a:prstGeom prst="rect">
            <a:avLst/>
          </a:prstGeom>
          <a:noFill/>
        </p:spPr>
        <p:txBody>
          <a:bodyPr wrap="square" lIns="91440" tIns="45720" rIns="91440" bIns="45720" rtlCol="0" anchor="t">
            <a:spAutoFit/>
          </a:bodyPr>
          <a:lstStyle/>
          <a:p>
            <a:r>
              <a:rPr lang="nl-NL" sz="3600" b="1" dirty="0">
                <a:solidFill>
                  <a:srgbClr val="0090AA"/>
                </a:solidFill>
              </a:rPr>
              <a:t>Wateroverlast 2021 </a:t>
            </a:r>
            <a:r>
              <a:rPr lang="nl-NL" sz="3600" b="1" dirty="0" err="1">
                <a:solidFill>
                  <a:srgbClr val="0090AA"/>
                </a:solidFill>
              </a:rPr>
              <a:t>Rimburgerweg</a:t>
            </a:r>
            <a:r>
              <a:rPr lang="nl-NL" sz="3600" b="1" dirty="0">
                <a:solidFill>
                  <a:srgbClr val="0090AA"/>
                </a:solidFill>
              </a:rPr>
              <a:t> e.o.</a:t>
            </a:r>
            <a:endParaRPr lang="nl-NL" sz="3600" b="1" dirty="0">
              <a:solidFill>
                <a:srgbClr val="0090AA"/>
              </a:solidFill>
              <a:cs typeface="Calibri"/>
            </a:endParaRPr>
          </a:p>
        </p:txBody>
      </p:sp>
      <p:pic>
        <p:nvPicPr>
          <p:cNvPr id="8" name="Afbeelding 7">
            <a:extLst>
              <a:ext uri="{FF2B5EF4-FFF2-40B4-BE49-F238E27FC236}">
                <a16:creationId xmlns:a16="http://schemas.microsoft.com/office/drawing/2014/main" id="{0A11D2FA-8D3E-4BCF-97A3-0F04B518B505}"/>
              </a:ext>
            </a:extLst>
          </p:cNvPr>
          <p:cNvPicPr>
            <a:picLocks noChangeAspect="1"/>
          </p:cNvPicPr>
          <p:nvPr/>
        </p:nvPicPr>
        <p:blipFill>
          <a:blip r:embed="rId5"/>
          <a:stretch>
            <a:fillRect/>
          </a:stretch>
        </p:blipFill>
        <p:spPr>
          <a:xfrm>
            <a:off x="114146" y="140649"/>
            <a:ext cx="1069398" cy="1048221"/>
          </a:xfrm>
          <a:prstGeom prst="rect">
            <a:avLst/>
          </a:prstGeom>
        </p:spPr>
      </p:pic>
    </p:spTree>
    <p:extLst>
      <p:ext uri="{BB962C8B-B14F-4D97-AF65-F5344CB8AC3E}">
        <p14:creationId xmlns:p14="http://schemas.microsoft.com/office/powerpoint/2010/main" val="341680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71B5A8DB-43E2-4563-A5A7-3DA540328803}"/>
              </a:ext>
            </a:extLst>
          </p:cNvPr>
          <p:cNvSpPr txBox="1"/>
          <p:nvPr/>
        </p:nvSpPr>
        <p:spPr>
          <a:xfrm>
            <a:off x="1444037" y="140649"/>
            <a:ext cx="11110056" cy="646331"/>
          </a:xfrm>
          <a:prstGeom prst="rect">
            <a:avLst/>
          </a:prstGeom>
          <a:noFill/>
        </p:spPr>
        <p:txBody>
          <a:bodyPr wrap="square" lIns="91440" tIns="45720" rIns="91440" bIns="45720" rtlCol="0" anchor="t">
            <a:spAutoFit/>
          </a:bodyPr>
          <a:lstStyle/>
          <a:p>
            <a:r>
              <a:rPr lang="nl-NL" sz="3600" b="1" dirty="0">
                <a:solidFill>
                  <a:srgbClr val="0090AA"/>
                </a:solidFill>
              </a:rPr>
              <a:t>Normering voor wateroverlast</a:t>
            </a:r>
            <a:endParaRPr lang="nl-NL" sz="3600" b="1" dirty="0">
              <a:solidFill>
                <a:srgbClr val="0090AA"/>
              </a:solidFill>
              <a:cs typeface="Calibri"/>
            </a:endParaRPr>
          </a:p>
        </p:txBody>
      </p:sp>
      <p:pic>
        <p:nvPicPr>
          <p:cNvPr id="27" name="Afbeelding 26">
            <a:extLst>
              <a:ext uri="{FF2B5EF4-FFF2-40B4-BE49-F238E27FC236}">
                <a16:creationId xmlns:a16="http://schemas.microsoft.com/office/drawing/2014/main" id="{81D760DD-9EFC-472F-87EB-119A037E6F25}"/>
              </a:ext>
            </a:extLst>
          </p:cNvPr>
          <p:cNvPicPr>
            <a:picLocks noChangeAspect="1"/>
          </p:cNvPicPr>
          <p:nvPr/>
        </p:nvPicPr>
        <p:blipFill>
          <a:blip r:embed="rId3"/>
          <a:stretch>
            <a:fillRect/>
          </a:stretch>
        </p:blipFill>
        <p:spPr>
          <a:xfrm>
            <a:off x="114146" y="140649"/>
            <a:ext cx="1069398" cy="1048221"/>
          </a:xfrm>
          <a:prstGeom prst="rect">
            <a:avLst/>
          </a:prstGeom>
        </p:spPr>
      </p:pic>
      <p:pic>
        <p:nvPicPr>
          <p:cNvPr id="7" name="Afbeelding 6">
            <a:extLst>
              <a:ext uri="{FF2B5EF4-FFF2-40B4-BE49-F238E27FC236}">
                <a16:creationId xmlns:a16="http://schemas.microsoft.com/office/drawing/2014/main" id="{95F5F436-064F-4E76-85CC-F00FB04C9A0B}"/>
              </a:ext>
            </a:extLst>
          </p:cNvPr>
          <p:cNvPicPr/>
          <p:nvPr/>
        </p:nvPicPr>
        <p:blipFill rotWithShape="1">
          <a:blip r:embed="rId4" cstate="print">
            <a:extLst>
              <a:ext uri="{28A0092B-C50C-407E-A947-70E740481C1C}">
                <a14:useLocalDpi xmlns:a14="http://schemas.microsoft.com/office/drawing/2010/main" val="0"/>
              </a:ext>
            </a:extLst>
          </a:blip>
          <a:srcRect l="4405" t="2944" r="4280" b="49364"/>
          <a:stretch/>
        </p:blipFill>
        <p:spPr bwMode="auto">
          <a:xfrm>
            <a:off x="1328170" y="758447"/>
            <a:ext cx="9663680" cy="6099553"/>
          </a:xfrm>
          <a:prstGeom prst="rect">
            <a:avLst/>
          </a:prstGeom>
          <a:noFill/>
          <a:ln>
            <a:noFill/>
          </a:ln>
          <a:extLst>
            <a:ext uri="{53640926-AAD7-44D8-BBD7-CCE9431645EC}">
              <a14:shadowObscured xmlns:a14="http://schemas.microsoft.com/office/drawing/2010/main"/>
            </a:ext>
          </a:extLst>
        </p:spPr>
      </p:pic>
      <p:pic>
        <p:nvPicPr>
          <p:cNvPr id="10" name="Afbeelding 9" descr="Afbeelding met tekst&#10;&#10;Automatisch gegenereerde beschrijving">
            <a:extLst>
              <a:ext uri="{FF2B5EF4-FFF2-40B4-BE49-F238E27FC236}">
                <a16:creationId xmlns:a16="http://schemas.microsoft.com/office/drawing/2014/main" id="{7FF31D0E-DD66-4832-9E25-99BEE1C6E83F}"/>
              </a:ext>
            </a:extLst>
          </p:cNvPr>
          <p:cNvPicPr/>
          <p:nvPr/>
        </p:nvPicPr>
        <p:blipFill>
          <a:blip r:embed="rId5"/>
          <a:stretch>
            <a:fillRect/>
          </a:stretch>
        </p:blipFill>
        <p:spPr>
          <a:xfrm>
            <a:off x="1328170" y="4722905"/>
            <a:ext cx="3033395" cy="1131570"/>
          </a:xfrm>
          <a:prstGeom prst="rect">
            <a:avLst/>
          </a:prstGeom>
        </p:spPr>
      </p:pic>
    </p:spTree>
    <p:extLst>
      <p:ext uri="{BB962C8B-B14F-4D97-AF65-F5344CB8AC3E}">
        <p14:creationId xmlns:p14="http://schemas.microsoft.com/office/powerpoint/2010/main" val="3809404973"/>
      </p:ext>
    </p:extLst>
  </p:cSld>
  <p:clrMapOvr>
    <a:masterClrMapping/>
  </p:clrMapOvr>
</p:sld>
</file>

<file path=ppt/theme/theme1.xml><?xml version="1.0" encoding="utf-8"?>
<a:theme xmlns:a="http://schemas.openxmlformats.org/drawingml/2006/main" name="Thema1">
  <a:themeElements>
    <a:clrScheme name="Waterschap Limburg">
      <a:dk1>
        <a:sysClr val="windowText" lastClr="000000"/>
      </a:dk1>
      <a:lt1>
        <a:sysClr val="window" lastClr="FFFFFF"/>
      </a:lt1>
      <a:dk2>
        <a:srgbClr val="00A9C1"/>
      </a:dk2>
      <a:lt2>
        <a:srgbClr val="E6F6F9"/>
      </a:lt2>
      <a:accent1>
        <a:srgbClr val="008C9D"/>
      </a:accent1>
      <a:accent2>
        <a:srgbClr val="00A9C1"/>
      </a:accent2>
      <a:accent3>
        <a:srgbClr val="D14D18"/>
      </a:accent3>
      <a:accent4>
        <a:srgbClr val="2D9741"/>
      </a:accent4>
      <a:accent5>
        <a:srgbClr val="AF1774"/>
      </a:accent5>
      <a:accent6>
        <a:srgbClr val="D7B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a1" id="{4AC33D91-D7B2-48EB-94AF-F3B0CCD6A0F7}" vid="{36AC1810-8BB8-4707-B16E-0425A5C4549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ZaakId xmlns="c41d040b-1f23-46d8-95f8-73c4343eacb6">4370</ZaakId>
    <KlantLand xmlns="c41d040b-1f23-46d8-95f8-73c4343eacb6">Nederland</KlantLand>
    <DocumentSetDescription xmlns="http://schemas.microsoft.com/sharepoint/v3">Communicatie Water in Balans</DocumentSetDescription>
    <IdentificatiekenmerkTMLO xmlns="c41d040b-1f23-46d8-95f8-73c4343eacb6">Waterschap Limburg</IdentificatiekenmerkTMLO>
    <_dlc_DocId xmlns="0be28d51-e4bb-4409-acb7-e50e8878b8e7">WLDOC-806627783-5673</_dlc_DocId>
    <ContactLand xmlns="c41d040b-1f23-46d8-95f8-73c4343eacb6">Nederland</ContactLand>
    <Zaaknummer xmlns="c41d040b-1f23-46d8-95f8-73c4343eacb6">2021-Z30226</Zaaknummer>
    <_dlc_DocIdUrl xmlns="0be28d51-e4bb-4409-acb7-e50e8878b8e7">
      <Url>https://waterschaplimburg.sharepoint.com/sites/Communicatie/_layouts/15/DocIdRedir.aspx?ID=WLDOC-806627783-5673</Url>
      <Description>WLDOC-806627783-5673</Description>
    </_dlc_DocIdUrl>
    <KlantVestigingsnummer xmlns="c41d040b-1f23-46d8-95f8-73c4343eacb6" xsi:nil="true"/>
    <KlantAdres xmlns="c41d040b-1f23-46d8-95f8-73c4343eacb6" xsi:nil="true"/>
    <KlantNaam xmlns="c41d040b-1f23-46d8-95f8-73c4343eacb6" xsi:nil="true"/>
    <Documentsortering1 xmlns="c41d040b-1f23-46d8-95f8-73c4343eacb6" xsi:nil="true"/>
    <ContactTelefoon xmlns="c41d040b-1f23-46d8-95f8-73c4343eacb6" xsi:nil="true"/>
    <Verzenddatum xmlns="c41d040b-1f23-46d8-95f8-73c4343eacb6" xsi:nil="true"/>
    <Zaakbehandelaar xmlns="c41d040b-1f23-46d8-95f8-73c4343eacb6" xsi:nil="true"/>
    <Documentsortering2 xmlns="c41d040b-1f23-46d8-95f8-73c4343eacb6" xsi:nil="true"/>
    <UwKenmerk xmlns="c41d040b-1f23-46d8-95f8-73c4343eacb6" xsi:nil="true"/>
    <ContactAdres xmlns="c41d040b-1f23-46d8-95f8-73c4343eacb6" xsi:nil="true"/>
    <KlantPlaats xmlns="c41d040b-1f23-46d8-95f8-73c4343eacb6" xsi:nil="true"/>
    <DatumDocument xmlns="c41d040b-1f23-46d8-95f8-73c4343eacb6" xsi:nil="true"/>
    <DocumentcreatieXML xmlns="c41d040b-1f23-46d8-95f8-73c4343eacb6" xsi:nil="true"/>
    <Documentomschrijving xmlns="c41d040b-1f23-46d8-95f8-73c4343eacb6" xsi:nil="true"/>
    <ContactNaam xmlns="c41d040b-1f23-46d8-95f8-73c4343eacb6" xsi:nil="true"/>
    <KlantPostcode xmlns="c41d040b-1f23-46d8-95f8-73c4343eacb6" xsi:nil="true"/>
    <ContactPlaats xmlns="c41d040b-1f23-46d8-95f8-73c4343eacb6" xsi:nil="true"/>
    <DatumVervanging xmlns="c41d040b-1f23-46d8-95f8-73c4343eacb6" xsi:nil="true"/>
    <Documentnummer xmlns="c41d040b-1f23-46d8-95f8-73c4343eacb6" xsi:nil="true"/>
    <ContactPostcode xmlns="c41d040b-1f23-46d8-95f8-73c4343eacb6" xsi:nil="true"/>
    <Bestandsgrootte xmlns="0be28d51-e4bb-4409-acb7-e50e8878b8e7" xsi:nil="true"/>
    <ContactEmail xmlns="c41d040b-1f23-46d8-95f8-73c4343eacb6" xsi:nil="true"/>
    <SharedWithUsers xmlns="0be28d51-e4bb-4409-acb7-e50e8878b8e7">
      <UserInfo>
        <DisplayName>Loes Balk</DisplayName>
        <AccountId>599</AccountId>
        <AccountType/>
      </UserInfo>
    </SharedWithUsers>
  </documentManagement>
</p:properties>
</file>

<file path=customXml/item2.xml><?xml version="1.0" encoding="utf-8"?>
<?mso-contentType ?>
<SharedContentType xmlns="Microsoft.SharePoint.Taxonomy.ContentTypeSync" SourceId="9e1b9b6d-b887-446c-9dce-4968e9b06264" ContentTypeId="0x010100DCD422DC78816243BC06FDD53AB4B00001"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WL" ma:contentTypeID="0x010100DCD422DC78816243BC06FDD53AB4B000010500E66A815D7157C84CB930C0BB4A873279" ma:contentTypeVersion="231" ma:contentTypeDescription="document WL" ma:contentTypeScope="" ma:versionID="94e930c1a517782937121e42b3568037">
  <xsd:schema xmlns:xsd="http://www.w3.org/2001/XMLSchema" xmlns:xs="http://www.w3.org/2001/XMLSchema" xmlns:p="http://schemas.microsoft.com/office/2006/metadata/properties" xmlns:ns1="http://schemas.microsoft.com/sharepoint/v3" xmlns:ns2="c41d040b-1f23-46d8-95f8-73c4343eacb6" xmlns:ns4="0be28d51-e4bb-4409-acb7-e50e8878b8e7" xmlns:ns5="d4b4adcb-8f74-44d1-b9e5-d8b2991a2f13" targetNamespace="http://schemas.microsoft.com/office/2006/metadata/properties" ma:root="true" ma:fieldsID="7b01ab710a9a5c784e71567165e79be4" ns1:_="" ns2:_="" ns4:_="" ns5:_="">
    <xsd:import namespace="http://schemas.microsoft.com/sharepoint/v3"/>
    <xsd:import namespace="c41d040b-1f23-46d8-95f8-73c4343eacb6"/>
    <xsd:import namespace="0be28d51-e4bb-4409-acb7-e50e8878b8e7"/>
    <xsd:import namespace="d4b4adcb-8f74-44d1-b9e5-d8b2991a2f13"/>
    <xsd:element name="properties">
      <xsd:complexType>
        <xsd:sequence>
          <xsd:element name="documentManagement">
            <xsd:complexType>
              <xsd:all>
                <xsd:element ref="ns2:Documentomschrijving" minOccurs="0"/>
                <xsd:element ref="ns2:Documentsortering1" minOccurs="0"/>
                <xsd:element ref="ns2:Documentsortering2" minOccurs="0"/>
                <xsd:element ref="ns2:UwKenmerk" minOccurs="0"/>
                <xsd:element ref="ns2:ContactNaam" minOccurs="0"/>
                <xsd:element ref="ns2:ContactAdres" minOccurs="0"/>
                <xsd:element ref="ns2:ContactPostcode" minOccurs="0"/>
                <xsd:element ref="ns2:ContactPlaats" minOccurs="0"/>
                <xsd:element ref="ns2:ContactLand" minOccurs="0"/>
                <xsd:element ref="ns2:ContactTelefoon" minOccurs="0"/>
                <xsd:element ref="ns2:ContactEmail" minOccurs="0"/>
                <xsd:element ref="ns2:DatumDocument" minOccurs="0"/>
                <xsd:element ref="ns2:Verzenddatum" minOccurs="0"/>
                <xsd:element ref="ns2:DatumVervanging" minOccurs="0"/>
                <xsd:element ref="ns2:DocumentcreatieXML" minOccurs="0"/>
                <xsd:element ref="ns2:Documentnummer" minOccurs="0"/>
                <xsd:element ref="ns2:KlantNaam" minOccurs="0"/>
                <xsd:element ref="ns2:ZaakId" minOccurs="0"/>
                <xsd:element ref="ns2:IdentificatiekenmerkTMLO" minOccurs="0"/>
                <xsd:element ref="ns2:Zaakbehandelaar" minOccurs="0"/>
                <xsd:element ref="ns2:KlantLand" minOccurs="0"/>
                <xsd:element ref="ns1:DocumentSetDescription" minOccurs="0"/>
                <xsd:element ref="ns2:KlantPostcode" minOccurs="0"/>
                <xsd:element ref="ns2:KlantPlaats" minOccurs="0"/>
                <xsd:element ref="ns2:KlantVestigingsnummer" minOccurs="0"/>
                <xsd:element ref="ns2:Zaaknummer" minOccurs="0"/>
                <xsd:element ref="ns4:SharedWithUsers" minOccurs="0"/>
                <xsd:element ref="ns4:SharedWithDetails" minOccurs="0"/>
                <xsd:element ref="ns5:MediaServiceDateTaken" minOccurs="0"/>
                <xsd:element ref="ns5:MediaServiceLocation" minOccurs="0"/>
                <xsd:element ref="ns5:MediaServiceAutoKeyPoints" minOccurs="0"/>
                <xsd:element ref="ns5:MediaServiceKeyPoints" minOccurs="0"/>
                <xsd:element ref="ns4:Bestandsgrootte" minOccurs="0"/>
                <xsd:element ref="ns2:KlantAdres" minOccurs="0"/>
                <xsd:element ref="ns5:MediaLengthInSecond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30" nillable="true" ma:displayName="Beschrijving" ma:description="Een beschrijving van de documenten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1d040b-1f23-46d8-95f8-73c4343eacb6" elementFormDefault="qualified">
    <xsd:import namespace="http://schemas.microsoft.com/office/2006/documentManagement/types"/>
    <xsd:import namespace="http://schemas.microsoft.com/office/infopath/2007/PartnerControls"/>
    <xsd:element name="Documentomschrijving" ma:index="1" nillable="true" ma:displayName="Documentomschrijving" ma:internalName="Documentomschrijving" ma:readOnly="false">
      <xsd:simpleType>
        <xsd:restriction base="dms:Text">
          <xsd:maxLength value="255"/>
        </xsd:restriction>
      </xsd:simpleType>
    </xsd:element>
    <xsd:element name="Documentsortering1" ma:index="2" nillable="true" ma:displayName="Documentsortering 1" ma:internalName="Documentsortering1" ma:readOnly="false">
      <xsd:simpleType>
        <xsd:restriction base="dms:Text">
          <xsd:maxLength value="255"/>
        </xsd:restriction>
      </xsd:simpleType>
    </xsd:element>
    <xsd:element name="Documentsortering2" ma:index="3" nillable="true" ma:displayName="Documentsortering 2" ma:internalName="Documentsortering2" ma:readOnly="false">
      <xsd:simpleType>
        <xsd:restriction base="dms:Text">
          <xsd:maxLength value="255"/>
        </xsd:restriction>
      </xsd:simpleType>
    </xsd:element>
    <xsd:element name="UwKenmerk" ma:index="5" nillable="true" ma:displayName="Uw kenmerk" ma:internalName="UwKenmerk" ma:readOnly="false">
      <xsd:simpleType>
        <xsd:restriction base="dms:Text">
          <xsd:maxLength value="255"/>
        </xsd:restriction>
      </xsd:simpleType>
    </xsd:element>
    <xsd:element name="ContactNaam" ma:index="6" nillable="true" ma:displayName="Contact naam" ma:internalName="ContactNaam" ma:readOnly="false">
      <xsd:simpleType>
        <xsd:restriction base="dms:Text">
          <xsd:maxLength value="255"/>
        </xsd:restriction>
      </xsd:simpleType>
    </xsd:element>
    <xsd:element name="ContactAdres" ma:index="7" nillable="true" ma:displayName="Contact adres" ma:internalName="ContactAdres" ma:readOnly="false">
      <xsd:simpleType>
        <xsd:restriction base="dms:Text">
          <xsd:maxLength value="255"/>
        </xsd:restriction>
      </xsd:simpleType>
    </xsd:element>
    <xsd:element name="ContactPostcode" ma:index="8" nillable="true" ma:displayName="Contact postcode" ma:internalName="ContactPostcode" ma:readOnly="false">
      <xsd:simpleType>
        <xsd:restriction base="dms:Text">
          <xsd:maxLength value="255"/>
        </xsd:restriction>
      </xsd:simpleType>
    </xsd:element>
    <xsd:element name="ContactPlaats" ma:index="9" nillable="true" ma:displayName="Contact  Plaats" ma:internalName="ContactPlaats" ma:readOnly="false">
      <xsd:simpleType>
        <xsd:restriction base="dms:Text">
          <xsd:maxLength value="255"/>
        </xsd:restriction>
      </xsd:simpleType>
    </xsd:element>
    <xsd:element name="ContactLand" ma:index="10" nillable="true" ma:displayName="Contact land" ma:default="Nederland" ma:format="Dropdown" ma:internalName="ContactLand" ma:readOnly="false">
      <xsd:simpleType>
        <xsd:restriction base="dms:Choice">
          <xsd:enumeration value="Nederland"/>
          <xsd:enumeration value="Belgie"/>
          <xsd:enumeration value="Duitsland"/>
        </xsd:restriction>
      </xsd:simpleType>
    </xsd:element>
    <xsd:element name="ContactTelefoon" ma:index="11" nillable="true" ma:displayName="Contact telefoon" ma:internalName="ContactTelefoon" ma:readOnly="false">
      <xsd:simpleType>
        <xsd:restriction base="dms:Text">
          <xsd:maxLength value="255"/>
        </xsd:restriction>
      </xsd:simpleType>
    </xsd:element>
    <xsd:element name="ContactEmail" ma:index="12" nillable="true" ma:displayName="Contact email" ma:internalName="ContactEmail" ma:readOnly="false">
      <xsd:simpleType>
        <xsd:restriction base="dms:Text">
          <xsd:maxLength value="255"/>
        </xsd:restriction>
      </xsd:simpleType>
    </xsd:element>
    <xsd:element name="DatumDocument" ma:index="13" nillable="true" ma:displayName="Datum document" ma:format="DateOnly" ma:internalName="DatumDocument" ma:readOnly="false">
      <xsd:simpleType>
        <xsd:restriction base="dms:DateTime"/>
      </xsd:simpleType>
    </xsd:element>
    <xsd:element name="Verzenddatum" ma:index="14" nillable="true" ma:displayName="Verzenddatum" ma:format="DateOnly" ma:internalName="Verzenddatum" ma:readOnly="false">
      <xsd:simpleType>
        <xsd:restriction base="dms:DateTime"/>
      </xsd:simpleType>
    </xsd:element>
    <xsd:element name="DatumVervanging" ma:index="15" nillable="true" ma:displayName="Datum vervanging" ma:format="DateOnly" ma:internalName="DatumVervanging" ma:readOnly="false">
      <xsd:simpleType>
        <xsd:restriction base="dms:DateTime"/>
      </xsd:simpleType>
    </xsd:element>
    <xsd:element name="DocumentcreatieXML" ma:index="17" nillable="true" ma:displayName="DocumentcreatieXML" ma:internalName="DocumentcreatieXML">
      <xsd:simpleType>
        <xsd:restriction base="dms:Text">
          <xsd:maxLength value="255"/>
        </xsd:restriction>
      </xsd:simpleType>
    </xsd:element>
    <xsd:element name="Documentnummer" ma:index="18" nillable="true" ma:displayName="Documentnummer" ma:internalName="Documentnummer">
      <xsd:simpleType>
        <xsd:restriction base="dms:Text">
          <xsd:maxLength value="255"/>
        </xsd:restriction>
      </xsd:simpleType>
    </xsd:element>
    <xsd:element name="KlantNaam" ma:index="25" nillable="true" ma:displayName="Klant naam" ma:internalName="KlantNaam" ma:readOnly="false">
      <xsd:simpleType>
        <xsd:restriction base="dms:Text">
          <xsd:maxLength value="255"/>
        </xsd:restriction>
      </xsd:simpleType>
    </xsd:element>
    <xsd:element name="ZaakId" ma:index="26" nillable="true" ma:displayName="ZaakId" ma:indexed="true" ma:internalName="ZaakId">
      <xsd:simpleType>
        <xsd:restriction base="dms:Text">
          <xsd:maxLength value="255"/>
        </xsd:restriction>
      </xsd:simpleType>
    </xsd:element>
    <xsd:element name="IdentificatiekenmerkTMLO" ma:index="27" nillable="true" ma:displayName="Identificatiekenmerk TMLO" ma:default="Waterschap Limburg" ma:format="Dropdown" ma:internalName="IdentificatiekenmerkTMLO" ma:readOnly="false">
      <xsd:simpleType>
        <xsd:restriction base="dms:Choice">
          <xsd:enumeration value="Waterschap Limburg"/>
        </xsd:restriction>
      </xsd:simpleType>
    </xsd:element>
    <xsd:element name="Zaakbehandelaar" ma:index="28" nillable="true" ma:displayName="Zaakbehandelaar" ma:indexed="true" ma:internalName="Zaakbehandelaar">
      <xsd:simpleType>
        <xsd:restriction base="dms:Text">
          <xsd:maxLength value="255"/>
        </xsd:restriction>
      </xsd:simpleType>
    </xsd:element>
    <xsd:element name="KlantLand" ma:index="29" nillable="true" ma:displayName="Klant land" ma:default="Nederland" ma:format="Dropdown" ma:internalName="KlantLand" ma:readOnly="false">
      <xsd:simpleType>
        <xsd:restriction base="dms:Choice">
          <xsd:enumeration value="Nederland"/>
          <xsd:enumeration value="Belgie"/>
          <xsd:enumeration value="Duitsland"/>
        </xsd:restriction>
      </xsd:simpleType>
    </xsd:element>
    <xsd:element name="KlantPostcode" ma:index="31" nillable="true" ma:displayName="Klant postcode" ma:internalName="KlantPostcode" ma:readOnly="false">
      <xsd:simpleType>
        <xsd:restriction base="dms:Text">
          <xsd:maxLength value="255"/>
        </xsd:restriction>
      </xsd:simpleType>
    </xsd:element>
    <xsd:element name="KlantPlaats" ma:index="32" nillable="true" ma:displayName="Klant plaats" ma:internalName="KlantPlaats" ma:readOnly="false">
      <xsd:simpleType>
        <xsd:restriction base="dms:Text">
          <xsd:maxLength value="255"/>
        </xsd:restriction>
      </xsd:simpleType>
    </xsd:element>
    <xsd:element name="KlantVestigingsnummer" ma:index="33" nillable="true" ma:displayName="Klant vestigingsnummer" ma:internalName="KlantVestigingsnummer" ma:readOnly="false">
      <xsd:simpleType>
        <xsd:restriction base="dms:Text">
          <xsd:maxLength value="255"/>
        </xsd:restriction>
      </xsd:simpleType>
    </xsd:element>
    <xsd:element name="Zaaknummer" ma:index="34" nillable="true" ma:displayName="Zaaknummer" ma:internalName="Zaaknummer" ma:readOnly="false">
      <xsd:simpleType>
        <xsd:restriction base="dms:Text">
          <xsd:maxLength value="255"/>
        </xsd:restriction>
      </xsd:simpleType>
    </xsd:element>
    <xsd:element name="KlantAdres" ma:index="42" nillable="true" ma:displayName="Klant adres" ma:internalName="KlantAdre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e28d51-e4bb-4409-acb7-e50e8878b8e7" elementFormDefault="qualified">
    <xsd:import namespace="http://schemas.microsoft.com/office/2006/documentManagement/types"/>
    <xsd:import namespace="http://schemas.microsoft.com/office/infopath/2007/PartnerControls"/>
    <xsd:element name="SharedWithUsers" ma:index="3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Gedeeld met details" ma:internalName="SharedWithDetails" ma:readOnly="true">
      <xsd:simpleType>
        <xsd:restriction base="dms:Note">
          <xsd:maxLength value="255"/>
        </xsd:restriction>
      </xsd:simpleType>
    </xsd:element>
    <xsd:element name="Bestandsgrootte" ma:index="41" nillable="true" ma:displayName="Bestandsgrootte" ma:hidden="true" ma:internalName="Bestandsgrootte" ma:readOnly="false">
      <xsd:simpleType>
        <xsd:restriction base="dms:Text">
          <xsd:maxLength value="255"/>
        </xsd:restriction>
      </xsd:simpleType>
    </xsd:element>
    <xsd:element name="_dlc_DocId" ma:index="44" nillable="true" ma:displayName="Waarde van de document-id" ma:description="De waarde van de document-id die aan dit item is toegewezen." ma:internalName="_dlc_DocId" ma:readOnly="true">
      <xsd:simpleType>
        <xsd:restriction base="dms:Text"/>
      </xsd:simpleType>
    </xsd:element>
    <xsd:element name="_dlc_DocIdUrl" ma:index="45"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6"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4b4adcb-8f74-44d1-b9e5-d8b2991a2f13" elementFormDefault="qualified">
    <xsd:import namespace="http://schemas.microsoft.com/office/2006/documentManagement/types"/>
    <xsd:import namespace="http://schemas.microsoft.com/office/infopath/2007/PartnerControls"/>
    <xsd:element name="MediaServiceDateTaken" ma:index="37" nillable="true" ma:displayName="MediaServiceDateTaken" ma:hidden="true" ma:internalName="MediaServiceDateTaken"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MediaLengthInSeconds" ma:index="4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eur"/>
        <xsd:element ref="dcterms:created" minOccurs="0" maxOccurs="1"/>
        <xsd:element ref="dc:identifier" minOccurs="0" maxOccurs="1"/>
        <xsd:element name="contentType" minOccurs="0" maxOccurs="1" type="xsd:string" ma:index="24" ma:displayName="Inhoudstype"/>
        <xsd:element ref="dc:title" minOccurs="0" maxOccurs="1" ma:index="16"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9F4EF98-8E2C-4A46-9E4F-E12B6B299D37}">
  <ds:schemaRefs>
    <ds:schemaRef ds:uri="0be28d51-e4bb-4409-acb7-e50e8878b8e7"/>
    <ds:schemaRef ds:uri="c41d040b-1f23-46d8-95f8-73c4343eacb6"/>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1F2D378-FB50-4E68-B89F-C78C35F7839D}">
  <ds:schemaRefs>
    <ds:schemaRef ds:uri="Microsoft.SharePoint.Taxonomy.ContentTypeSync"/>
  </ds:schemaRefs>
</ds:datastoreItem>
</file>

<file path=customXml/itemProps3.xml><?xml version="1.0" encoding="utf-8"?>
<ds:datastoreItem xmlns:ds="http://schemas.openxmlformats.org/officeDocument/2006/customXml" ds:itemID="{FB7FE182-9B6B-4F88-9BEB-7B8968D690ED}">
  <ds:schemaRefs>
    <ds:schemaRef ds:uri="http://schemas.microsoft.com/sharepoint/v3/contenttype/forms"/>
  </ds:schemaRefs>
</ds:datastoreItem>
</file>

<file path=customXml/itemProps4.xml><?xml version="1.0" encoding="utf-8"?>
<ds:datastoreItem xmlns:ds="http://schemas.openxmlformats.org/officeDocument/2006/customXml" ds:itemID="{CBF7A92E-2DA0-4507-8CD3-BAA3714189F1}">
  <ds:schemaRefs>
    <ds:schemaRef ds:uri="0be28d51-e4bb-4409-acb7-e50e8878b8e7"/>
    <ds:schemaRef ds:uri="c41d040b-1f23-46d8-95f8-73c4343eacb6"/>
    <ds:schemaRef ds:uri="d4b4adcb-8f74-44d1-b9e5-d8b2991a2f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B487DB15-B040-4427-9BB3-8376CFEE795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849</TotalTime>
  <Words>1808</Words>
  <Application>Microsoft Office PowerPoint</Application>
  <PresentationFormat>Breedbeeld</PresentationFormat>
  <Paragraphs>167</Paragraphs>
  <Slides>15</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Gentium Basic</vt:lpstr>
      <vt:lpstr>Segoe UI</vt:lpstr>
      <vt:lpstr>Thema1</vt:lpstr>
      <vt:lpstr>Water in Balans - Rimburgerweg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in Balans 2019-2025   nu en later, samen werken aan water</dc:title>
  <dc:creator>Carlene Meertens</dc:creator>
  <cp:lastModifiedBy>Eva Eigenhuijsen</cp:lastModifiedBy>
  <cp:revision>63</cp:revision>
  <dcterms:created xsi:type="dcterms:W3CDTF">2021-04-14T12:55:30Z</dcterms:created>
  <dcterms:modified xsi:type="dcterms:W3CDTF">2022-06-16T12:49:13Z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0x010100DCD422DC78816243BC06FDD53AB4B000010500E66A815D7157C84CB930C0BB4A873279</vt:lpwstr>
  </property>
  <property fmtid="{D5CDD505-2E9C-101B-9397-08002B2CF9AE}" pid="3" name="_dlc_DocIdItemGuid">
    <vt:lpwstr>d4c0c600-7330-4e58-bd2c-175f7cda9cab</vt:lpwstr>
  </property>
</Properties>
</file>